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7" r:id="rId3"/>
    <p:sldId id="331" r:id="rId4"/>
    <p:sldId id="274" r:id="rId5"/>
    <p:sldId id="275" r:id="rId6"/>
    <p:sldId id="319" r:id="rId7"/>
    <p:sldId id="288" r:id="rId8"/>
    <p:sldId id="276" r:id="rId9"/>
    <p:sldId id="296" r:id="rId10"/>
    <p:sldId id="278" r:id="rId11"/>
    <p:sldId id="256" r:id="rId12"/>
    <p:sldId id="297" r:id="rId13"/>
    <p:sldId id="298" r:id="rId14"/>
    <p:sldId id="290" r:id="rId15"/>
    <p:sldId id="291" r:id="rId16"/>
    <p:sldId id="332" r:id="rId17"/>
    <p:sldId id="317" r:id="rId18"/>
    <p:sldId id="316" r:id="rId19"/>
    <p:sldId id="309" r:id="rId20"/>
    <p:sldId id="324" r:id="rId21"/>
    <p:sldId id="292" r:id="rId22"/>
    <p:sldId id="328" r:id="rId23"/>
    <p:sldId id="330" r:id="rId24"/>
    <p:sldId id="302" r:id="rId25"/>
    <p:sldId id="321" r:id="rId26"/>
    <p:sldId id="294" r:id="rId27"/>
    <p:sldId id="313" r:id="rId28"/>
    <p:sldId id="310" r:id="rId29"/>
    <p:sldId id="318" r:id="rId30"/>
    <p:sldId id="315" r:id="rId31"/>
    <p:sldId id="301" r:id="rId32"/>
    <p:sldId id="306" r:id="rId33"/>
    <p:sldId id="323" r:id="rId34"/>
    <p:sldId id="303" r:id="rId35"/>
    <p:sldId id="300" r:id="rId36"/>
    <p:sldId id="293" r:id="rId37"/>
    <p:sldId id="295" r:id="rId3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8" autoAdjust="0"/>
    <p:restoredTop sz="94737"/>
  </p:normalViewPr>
  <p:slideViewPr>
    <p:cSldViewPr>
      <p:cViewPr varScale="1">
        <p:scale>
          <a:sx n="109" d="100"/>
          <a:sy n="109" d="100"/>
        </p:scale>
        <p:origin x="13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81F459E-2A4A-4FD3-B757-8934C818330E}" type="datetimeFigureOut">
              <a:rPr lang="fr-FR"/>
              <a:pPr>
                <a:defRPr/>
              </a:pPr>
              <a:t>30/06/2020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EC0E50-BF13-4955-B114-9A541083164D}"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204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BCE55-D53B-4230-ABE7-A19FFDD76E34}" type="slidenum">
              <a:rPr lang="fr-FR"/>
              <a:pPr fontAlgn="base">
                <a:spcBef>
                  <a:spcPct val="0"/>
                </a:spcBef>
                <a:spcAft>
                  <a:spcPct val="0"/>
                </a:spcAft>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a:t>Diapo 4 : </a:t>
            </a:r>
            <a:r>
              <a:rPr lang="fr-FR" i="1" dirty="0"/>
              <a:t>Les élèves sont initiés au</a:t>
            </a:r>
            <a:r>
              <a:rPr lang="fr-FR" i="1" baseline="0" dirty="0"/>
              <a:t> travail par projet dès la classe de première lors des activités technologiques. Ils mènent un projet technologique en terminale en petits groupes de 2,3 ou 4 élèves, tout en étant accompagnés par le professeur. Cette activité permet aux élèves de développer leur autonomie en les rendant acteurs de leur formation.</a:t>
            </a:r>
          </a:p>
          <a:p>
            <a:endParaRPr lang="fr-FR" dirty="0"/>
          </a:p>
        </p:txBody>
      </p:sp>
      <p:sp>
        <p:nvSpPr>
          <p:cNvPr id="4" name="Espace réservé du numéro de diapositive 3"/>
          <p:cNvSpPr>
            <a:spLocks noGrp="1"/>
          </p:cNvSpPr>
          <p:nvPr>
            <p:ph type="sldNum" sz="quarter" idx="10"/>
          </p:nvPr>
        </p:nvSpPr>
        <p:spPr/>
        <p:txBody>
          <a:bodyPr/>
          <a:lstStyle/>
          <a:p>
            <a:fld id="{9FC01E73-6FB2-46FA-AC3C-F2CE9449BAB7}" type="slidenum">
              <a:rPr lang="fr-FR" smtClean="0"/>
              <a:pPr/>
              <a:t>6</a:t>
            </a:fld>
            <a:endParaRPr lang="fr-FR"/>
          </a:p>
        </p:txBody>
      </p:sp>
    </p:spTree>
    <p:extLst>
      <p:ext uri="{BB962C8B-B14F-4D97-AF65-F5344CB8AC3E}">
        <p14:creationId xmlns:p14="http://schemas.microsoft.com/office/powerpoint/2010/main" val="259378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AEC0E50-BF13-4955-B114-9A541083164D}" type="slidenum">
              <a:rPr lang="fr-FR" smtClean="0"/>
              <a:pPr>
                <a:defRPr/>
              </a:pPr>
              <a:t>7</a:t>
            </a:fld>
            <a:endParaRPr lang="fr-FR"/>
          </a:p>
        </p:txBody>
      </p:sp>
    </p:spTree>
    <p:extLst>
      <p:ext uri="{BB962C8B-B14F-4D97-AF65-F5344CB8AC3E}">
        <p14:creationId xmlns:p14="http://schemas.microsoft.com/office/powerpoint/2010/main" val="290082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AEC0E50-BF13-4955-B114-9A541083164D}" type="slidenum">
              <a:rPr lang="fr-FR" smtClean="0"/>
              <a:pPr>
                <a:defRPr/>
              </a:pPr>
              <a:t>8</a:t>
            </a:fld>
            <a:endParaRPr lang="fr-FR"/>
          </a:p>
        </p:txBody>
      </p:sp>
    </p:spTree>
    <p:extLst>
      <p:ext uri="{BB962C8B-B14F-4D97-AF65-F5344CB8AC3E}">
        <p14:creationId xmlns:p14="http://schemas.microsoft.com/office/powerpoint/2010/main" val="190890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a:solidFill>
                  <a:schemeClr val="tx1"/>
                </a:solidFill>
                <a:effectLst/>
                <a:latin typeface="+mn-lt"/>
                <a:ea typeface="+mn-ea"/>
                <a:cs typeface="+mn-cs"/>
              </a:rPr>
              <a:t>Diapo 1 : une filière STL, deux spécialités</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La série STL (Sciences et Technologies de Laboratoire) est une voie de formation préparatoire à des poursuites d’études en sciences. En comparaison avec la série S, elle favorise une approche concrète par l’expérimentation dans des salles spécialisées ou « laboratoires ».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Deux spécialités peuvent être envisagées : la spécialité biotechnologies et la spécialité sciences physiques et chimiques en laboratoire.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FC01E73-6FB2-46FA-AC3C-F2CE9449BAB7}" type="slidenum">
              <a:rPr lang="fr-FR" smtClean="0"/>
              <a:pPr/>
              <a:t>10</a:t>
            </a:fld>
            <a:endParaRPr lang="fr-FR"/>
          </a:p>
        </p:txBody>
      </p:sp>
    </p:spTree>
    <p:extLst>
      <p:ext uri="{BB962C8B-B14F-4D97-AF65-F5344CB8AC3E}">
        <p14:creationId xmlns:p14="http://schemas.microsoft.com/office/powerpoint/2010/main" val="30619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a:solidFill>
                  <a:schemeClr val="tx1"/>
                </a:solidFill>
                <a:effectLst/>
                <a:latin typeface="+mn-lt"/>
                <a:ea typeface="+mn-ea"/>
                <a:cs typeface="+mn-cs"/>
              </a:rPr>
              <a:t>Diapo 1 : une filière STL, deux spécialités</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La série STL (Sciences et Technologies de Laboratoire) est une voie de formation préparatoire à des poursuites d’études en sciences. En comparaison avec la série S, elle favorise une approche concrète par l’expérimentation dans des salles spécialisées ou « laboratoires ».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Deux spécialités peuvent être envisagées : la spécialité biotechnologies et la spécialité sciences physiques et chimiques en laboratoire.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FC01E73-6FB2-46FA-AC3C-F2CE9449BAB7}" type="slidenum">
              <a:rPr lang="fr-FR" smtClean="0"/>
              <a:pPr/>
              <a:t>11</a:t>
            </a:fld>
            <a:endParaRPr lang="fr-FR"/>
          </a:p>
        </p:txBody>
      </p:sp>
    </p:spTree>
    <p:extLst>
      <p:ext uri="{BB962C8B-B14F-4D97-AF65-F5344CB8AC3E}">
        <p14:creationId xmlns:p14="http://schemas.microsoft.com/office/powerpoint/2010/main" val="294906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a:solidFill>
                  <a:schemeClr val="tx1"/>
                </a:solidFill>
                <a:effectLst/>
                <a:latin typeface="+mn-lt"/>
                <a:ea typeface="+mn-ea"/>
                <a:cs typeface="+mn-cs"/>
              </a:rPr>
              <a:t>Diapo 1 : une filière STL, deux spécialités</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La série STL (Sciences et Technologies de Laboratoire) est une voie de formation préparatoire à des poursuites d’études en sciences. En comparaison avec la série S, elle favorise une approche concrète par l’expérimentation dans des salles spécialisées ou « laboratoires ».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Deux spécialités peuvent être envisagées : la spécialité biotechnologies et la spécialité sciences physiques et chimiques en laboratoire.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FC01E73-6FB2-46FA-AC3C-F2CE9449BAB7}" type="slidenum">
              <a:rPr lang="fr-FR" smtClean="0"/>
              <a:pPr/>
              <a:t>12</a:t>
            </a:fld>
            <a:endParaRPr lang="fr-FR"/>
          </a:p>
        </p:txBody>
      </p:sp>
    </p:spTree>
    <p:extLst>
      <p:ext uri="{BB962C8B-B14F-4D97-AF65-F5344CB8AC3E}">
        <p14:creationId xmlns:p14="http://schemas.microsoft.com/office/powerpoint/2010/main" val="258477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sz="1200" b="1" i="1" kern="1200" dirty="0">
                <a:solidFill>
                  <a:schemeClr val="tx1"/>
                </a:solidFill>
                <a:effectLst/>
                <a:latin typeface="+mn-lt"/>
                <a:ea typeface="+mn-ea"/>
                <a:cs typeface="+mn-cs"/>
              </a:rPr>
              <a:t>Diapo 10 : Les poursuites d’études en BTS</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Au niveau de poursuites d’études, la répartition est à peu près toujours la suivante</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De façon plus détaillée, les formations courtes de type BTS vers lesquels ils s’orientent en majorité sont : </a:t>
            </a:r>
            <a:endParaRPr lang="fr-FR" sz="1200" kern="1200" dirty="0">
              <a:solidFill>
                <a:schemeClr val="tx1"/>
              </a:solidFill>
              <a:effectLst/>
              <a:latin typeface="+mn-lt"/>
              <a:ea typeface="+mn-ea"/>
              <a:cs typeface="+mn-cs"/>
            </a:endParaRPr>
          </a:p>
          <a:p>
            <a:pPr lvl="2"/>
            <a:r>
              <a:rPr lang="fr-FR" sz="1200" i="1" kern="1200" dirty="0">
                <a:solidFill>
                  <a:schemeClr val="tx1"/>
                </a:solidFill>
                <a:effectLst/>
                <a:latin typeface="+mn-lt"/>
                <a:ea typeface="+mn-ea"/>
                <a:cs typeface="+mn-cs"/>
              </a:rPr>
              <a:t>Pour </a:t>
            </a:r>
            <a:r>
              <a:rPr lang="fr-FR" sz="1200" i="1" kern="1200" dirty="0" err="1">
                <a:solidFill>
                  <a:schemeClr val="tx1"/>
                </a:solidFill>
                <a:effectLst/>
                <a:latin typeface="+mn-lt"/>
                <a:ea typeface="+mn-ea"/>
                <a:cs typeface="+mn-cs"/>
              </a:rPr>
              <a:t>biotechno</a:t>
            </a:r>
            <a:r>
              <a:rPr lang="fr-FR" sz="1200" i="1" kern="1200" dirty="0">
                <a:solidFill>
                  <a:schemeClr val="tx1"/>
                </a:solidFill>
                <a:effectLst/>
                <a:latin typeface="+mn-lt"/>
                <a:ea typeface="+mn-ea"/>
                <a:cs typeface="+mn-cs"/>
              </a:rPr>
              <a:t> </a:t>
            </a:r>
            <a:r>
              <a:rPr lang="fr-FR" sz="1200" i="1" kern="1200" baseline="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 les 3 principaux (ABM, </a:t>
            </a:r>
            <a:r>
              <a:rPr lang="fr-FR" sz="1200" i="1" kern="1200" dirty="0" err="1">
                <a:solidFill>
                  <a:schemeClr val="tx1"/>
                </a:solidFill>
                <a:effectLst/>
                <a:latin typeface="+mn-lt"/>
                <a:ea typeface="+mn-ea"/>
                <a:cs typeface="+mn-cs"/>
              </a:rPr>
              <a:t>Bioac</a:t>
            </a:r>
            <a:r>
              <a:rPr lang="fr-FR" sz="1200" i="1" kern="1200" dirty="0">
                <a:solidFill>
                  <a:schemeClr val="tx1"/>
                </a:solidFill>
                <a:effectLst/>
                <a:latin typeface="+mn-lt"/>
                <a:ea typeface="+mn-ea"/>
                <a:cs typeface="+mn-cs"/>
              </a:rPr>
              <a:t>, Biot)</a:t>
            </a:r>
            <a:endParaRPr lang="fr-FR" sz="1200" kern="1200" dirty="0">
              <a:solidFill>
                <a:schemeClr val="tx1"/>
              </a:solidFill>
              <a:effectLst/>
              <a:latin typeface="+mn-lt"/>
              <a:ea typeface="+mn-ea"/>
              <a:cs typeface="+mn-cs"/>
            </a:endParaRPr>
          </a:p>
          <a:p>
            <a:pPr lvl="2"/>
            <a:r>
              <a:rPr lang="fr-FR" sz="1200" i="1" kern="1200" dirty="0">
                <a:solidFill>
                  <a:schemeClr val="tx1"/>
                </a:solidFill>
                <a:effectLst/>
                <a:latin typeface="+mn-lt"/>
                <a:ea typeface="+mn-ea"/>
                <a:cs typeface="+mn-cs"/>
              </a:rPr>
              <a:t>Pour SPCL : les 3 principaux (CIRA, TPIL, Chimie)</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Les métiers et emplois sur lesquels ils débouchent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D’autres BTS peuvent être envisagés, comme …. (à mettre dans les commentaires et pas dans le diaporama)</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Les poursuites d’études à l’IUT</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Les formations courtes à l’université correspondent aux DUT. Ceux qui constituent une suite logique aux filières STL :</a:t>
            </a:r>
            <a:endParaRPr lang="fr-FR" sz="1200" kern="1200" dirty="0">
              <a:solidFill>
                <a:schemeClr val="tx1"/>
              </a:solidFill>
              <a:effectLst/>
              <a:latin typeface="+mn-lt"/>
              <a:ea typeface="+mn-ea"/>
              <a:cs typeface="+mn-cs"/>
            </a:endParaRPr>
          </a:p>
          <a:p>
            <a:pPr lvl="2"/>
            <a:r>
              <a:rPr lang="fr-FR" sz="1200" i="1" kern="1200" dirty="0">
                <a:solidFill>
                  <a:schemeClr val="tx1"/>
                </a:solidFill>
                <a:effectLst/>
                <a:latin typeface="+mn-lt"/>
                <a:ea typeface="+mn-ea"/>
                <a:cs typeface="+mn-cs"/>
              </a:rPr>
              <a:t>Pour </a:t>
            </a:r>
            <a:r>
              <a:rPr lang="fr-FR" sz="1200" i="1" kern="1200" dirty="0" err="1">
                <a:solidFill>
                  <a:schemeClr val="tx1"/>
                </a:solidFill>
                <a:effectLst/>
                <a:latin typeface="+mn-lt"/>
                <a:ea typeface="+mn-ea"/>
                <a:cs typeface="+mn-cs"/>
              </a:rPr>
              <a:t>biotechno</a:t>
            </a:r>
            <a:r>
              <a:rPr lang="fr-FR" sz="1200" i="1" kern="1200" dirty="0">
                <a:solidFill>
                  <a:schemeClr val="tx1"/>
                </a:solidFill>
                <a:effectLst/>
                <a:latin typeface="+mn-lt"/>
                <a:ea typeface="+mn-ea"/>
                <a:cs typeface="+mn-cs"/>
              </a:rPr>
              <a:t> : GB agro et GB …</a:t>
            </a:r>
            <a:endParaRPr lang="fr-FR" sz="1200" kern="1200" dirty="0">
              <a:solidFill>
                <a:schemeClr val="tx1"/>
              </a:solidFill>
              <a:effectLst/>
              <a:latin typeface="+mn-lt"/>
              <a:ea typeface="+mn-ea"/>
              <a:cs typeface="+mn-cs"/>
            </a:endParaRPr>
          </a:p>
          <a:p>
            <a:pPr lvl="2"/>
            <a:r>
              <a:rPr lang="fr-FR" sz="1200" i="1" kern="1200" dirty="0">
                <a:solidFill>
                  <a:schemeClr val="tx1"/>
                </a:solidFill>
                <a:effectLst/>
                <a:latin typeface="+mn-lt"/>
                <a:ea typeface="+mn-ea"/>
                <a:cs typeface="+mn-cs"/>
              </a:rPr>
              <a:t>Pour SPCL : Mesure Physique et Chimie</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 la suite de ces études courtes, certains étudiants s’insèrent dans la vie professionnelle, tandis que d’autres poursuivent leurs études, soit par une année de spécialisation en licence pro, qui leur confère une qualification plus poussée, soit par des études en école d’ingénieur ou à l’université pour les meilleurs d’entre eux.</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Les classes préparatoires aux grandes écoles et témoignage</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 l’issue d’un bac STL, on peut aussi choisir d’entrer dans des classes préparatoires spécifiques qui préparent aux concours pour entrer en école d’ingénieur. Il en existe à Mulhouse (TPC), à Colmar (TSI), à Strasbourg (TB)</a:t>
            </a:r>
            <a:r>
              <a:rPr lang="fr-FR" sz="1200" i="1" kern="1200" baseline="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à Haguenau (TSI).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Si vous le souhaitez, nous pourrons, par la suite, vous apporter des précisions relatives à la localisation de ces formations post bac.</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01E73-6FB2-46FA-AC3C-F2CE9449BAB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2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Au niveau technicien ou ingénieur:</a:t>
            </a:r>
          </a:p>
          <a:p>
            <a:pPr lvl="1"/>
            <a:r>
              <a:rPr lang="fr-FR" dirty="0"/>
              <a:t>Dans les industries chimiques, pharmaceutiques, cosmétiques, agroalimentaires: technicien chimiste, plasturgiste, technicien en cosmétologie, assistant ingénieur de recherche, chef de projet, qualiticien, parfumeur, œnologue.</a:t>
            </a:r>
          </a:p>
          <a:p>
            <a:pPr lvl="1"/>
            <a:r>
              <a:rPr lang="fr-FR" dirty="0"/>
              <a:t>Dans les domaines du médical et paramédical : manipulateur en radiologie médicale</a:t>
            </a:r>
            <a:r>
              <a:rPr lang="fr-FR" baseline="0" dirty="0"/>
              <a:t> et radiologie thérapeutique, </a:t>
            </a:r>
            <a:r>
              <a:rPr lang="fr-FR" dirty="0"/>
              <a:t>technicien d’analyses biomédicales, diététicien, opticien lunetier, etc.</a:t>
            </a:r>
          </a:p>
          <a:p>
            <a:pPr lvl="1"/>
            <a:r>
              <a:rPr lang="fr-FR" dirty="0"/>
              <a:t>Dans l’environnement: chargé d’hygiène et sécurité environnement, technicien de traitement des déchets, technicien d’exploitation de l’eau.</a:t>
            </a:r>
          </a:p>
          <a:p>
            <a:endParaRPr lang="de-DE" dirty="0"/>
          </a:p>
        </p:txBody>
      </p:sp>
      <p:sp>
        <p:nvSpPr>
          <p:cNvPr id="4" name="Espace réservé du numéro de diapositive 3"/>
          <p:cNvSpPr>
            <a:spLocks noGrp="1"/>
          </p:cNvSpPr>
          <p:nvPr>
            <p:ph type="sldNum" sz="quarter" idx="10"/>
          </p:nvPr>
        </p:nvSpPr>
        <p:spPr/>
        <p:txBody>
          <a:bodyPr/>
          <a:lstStyle/>
          <a:p>
            <a:fld id="{9FC01E73-6FB2-46FA-AC3C-F2CE9449BAB7}" type="slidenum">
              <a:rPr lang="fr-FR" smtClean="0"/>
              <a:pPr/>
              <a:t>14</a:t>
            </a:fld>
            <a:endParaRPr lang="fr-FR"/>
          </a:p>
        </p:txBody>
      </p:sp>
    </p:spTree>
    <p:extLst>
      <p:ext uri="{BB962C8B-B14F-4D97-AF65-F5344CB8AC3E}">
        <p14:creationId xmlns:p14="http://schemas.microsoft.com/office/powerpoint/2010/main" val="213295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8609CA7A-B222-41F1-A3B2-C668A193C41B}" type="datetimeFigureOut">
              <a:rPr lang="fr-FR"/>
              <a:pPr>
                <a:defRPr/>
              </a:pPr>
              <a:t>30/06/2020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3CDA754-B6D0-4877-AEE0-990E98D4265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0C7B948-A170-4D36-93BC-E3411D95C1D1}" type="datetimeFigureOut">
              <a:rPr lang="fr-FR"/>
              <a:pPr>
                <a:defRPr/>
              </a:pPr>
              <a:t>30/06/2020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DFD35FC-939B-48E7-ADFF-A0B408E17FD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E3FEFFB-74F3-43E8-BCFD-053FAA917ADA}" type="datetimeFigureOut">
              <a:rPr lang="fr-FR"/>
              <a:pPr>
                <a:defRPr/>
              </a:pPr>
              <a:t>30/06/2020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70E350-1203-4095-AB52-C79F9C96E781}"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0A5CBD3-24AF-4E94-A763-B5A5CC7FFCDD}" type="datetime1">
              <a:rPr lang="fr-FR" smtClean="0"/>
              <a:pPr/>
              <a:t>30/06/2020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6834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3DDD60-6988-42B9-BF91-349FEE9F7B31}" type="datetime1">
              <a:rPr lang="fr-FR" smtClean="0"/>
              <a:pPr/>
              <a:t>30/06/2020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186522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B09237C-0054-41B9-90B4-9C4F4B62979F}" type="datetime1">
              <a:rPr lang="fr-FR" smtClean="0"/>
              <a:pPr/>
              <a:t>30/06/2020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422396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99A3FCB-ED66-44AC-A96C-404D808D2A6D}" type="datetime1">
              <a:rPr lang="fr-FR" smtClean="0"/>
              <a:pPr/>
              <a:t>30/06/2020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681845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0B8E6B6-F1D5-4EA8-822A-E8AFB1376C27}" type="datetime1">
              <a:rPr lang="fr-FR" smtClean="0"/>
              <a:pPr/>
              <a:t>30/06/2020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0884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1BAF37E-63D5-4EC6-9F3F-A7EA6C39012E}" type="datetime1">
              <a:rPr lang="fr-FR" smtClean="0"/>
              <a:pPr/>
              <a:t>30/06/2020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205623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C4EF70-B187-4D94-A654-E814E4378E28}" type="datetime1">
              <a:rPr lang="fr-FR" smtClean="0"/>
              <a:pPr/>
              <a:t>30/06/2020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422259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20E0C5C-5202-43AB-8FAA-8A2BD329CAB3}" type="datetime1">
              <a:rPr lang="fr-FR" smtClean="0"/>
              <a:pPr/>
              <a:t>30/06/2020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62375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393D744-77E6-4AE6-AD1A-230DF703C4A1}" type="datetimeFigureOut">
              <a:rPr lang="fr-FR"/>
              <a:pPr>
                <a:defRPr/>
              </a:pPr>
              <a:t>30/06/2020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0405184-AA92-472E-BBF0-4AD7F30A9525}"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7ED91C5-6085-48F8-9494-D9043677175E}" type="datetime1">
              <a:rPr lang="fr-FR" smtClean="0"/>
              <a:pPr/>
              <a:t>30/06/2020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758728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DC1F89-2AB5-4EDE-9613-4CBAAE04CBEC}" type="datetime1">
              <a:rPr lang="fr-FR" smtClean="0"/>
              <a:pPr/>
              <a:t>30/06/2020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508824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85F24F-2040-4E3B-B3F0-4D7185AEA42E}" type="datetime1">
              <a:rPr lang="fr-FR" smtClean="0"/>
              <a:pPr/>
              <a:t>30/06/2020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17181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E0336C1-0A3A-46C7-A5E2-98D65A52B281}" type="datetimeFigureOut">
              <a:rPr lang="fr-FR"/>
              <a:pPr>
                <a:defRPr/>
              </a:pPr>
              <a:t>30/06/2020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D288D7-672D-4157-9D8A-C28C4C755693}"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3FE4A1B-0742-4858-9D62-66E145136A65}" type="datetimeFigureOut">
              <a:rPr lang="fr-FR"/>
              <a:pPr>
                <a:defRPr/>
              </a:pPr>
              <a:t>30/06/2020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2432AC9-66AE-4C92-8B16-E222DD406F8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DF34836E-320F-4A59-BF15-A94124BFBC79}" type="datetimeFigureOut">
              <a:rPr lang="fr-FR"/>
              <a:pPr>
                <a:defRPr/>
              </a:pPr>
              <a:t>30/06/2020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15B5E49-4F3F-42E2-BF12-CBB869D0B9E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FB37665C-8BFF-4FF7-BC6C-E7D69DF4FF5F}" type="datetimeFigureOut">
              <a:rPr lang="fr-FR"/>
              <a:pPr>
                <a:defRPr/>
              </a:pPr>
              <a:t>30/06/2020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096FEEA-A474-49EE-A434-64AACD4FAD3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63CACA8-1C94-4AD0-A03D-084FC9A0FEBA}" type="datetimeFigureOut">
              <a:rPr lang="fr-FR"/>
              <a:pPr>
                <a:defRPr/>
              </a:pPr>
              <a:t>30/06/2020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13C249A-D4D9-4E55-B053-4550F235A7A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DC9566-2E45-4282-B7BD-8B1FC87A1831}" type="datetimeFigureOut">
              <a:rPr lang="fr-FR"/>
              <a:pPr>
                <a:defRPr/>
              </a:pPr>
              <a:t>30/06/2020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F1923C3-7CE6-4029-A987-545512BD0B0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A1700D6-BA3B-44A9-B596-CA11AD80BEFB}" type="datetimeFigureOut">
              <a:rPr lang="fr-FR"/>
              <a:pPr>
                <a:defRPr/>
              </a:pPr>
              <a:t>30/06/2020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EB68F4E-F9B5-41CA-9CEA-2CFAAACFB43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F381B60-3E5B-4581-A61A-1D5D7BB2967E}" type="datetimeFigureOut">
              <a:rPr lang="fr-FR"/>
              <a:pPr>
                <a:defRPr/>
              </a:pPr>
              <a:t>30/06/2020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64ADCEA-3E3F-40BF-9F22-369973C129D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7000"/>
            <a:lum/>
          </a:blip>
          <a:srcRect/>
          <a:stretch>
            <a:fillRect l="-17000" r="-17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67F71-BD35-48FE-A2DD-96BE970F4D0A}" type="datetime1">
              <a:rPr lang="fr-FR" smtClean="0"/>
              <a:pPr/>
              <a:t>30/06/2020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extLst>
      <p:ext uri="{BB962C8B-B14F-4D97-AF65-F5344CB8AC3E}">
        <p14:creationId xmlns:p14="http://schemas.microsoft.com/office/powerpoint/2010/main" val="2488988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3.jfif"/><Relationship Id="rId4" Type="http://schemas.microsoft.com/office/2007/relationships/hdphoto" Target="../media/hdphoto1.wdp"/><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95004" y="1249475"/>
            <a:ext cx="6841328" cy="2016770"/>
          </a:xfrm>
        </p:spPr>
        <p:txBody>
          <a:bodyPr/>
          <a:lstStyle/>
          <a:p>
            <a:r>
              <a:rPr lang="fr-FR" sz="6000" dirty="0">
                <a:solidFill>
                  <a:schemeClr val="tx2"/>
                </a:solidFill>
              </a:rPr>
              <a:t>Faire des Sciences autrement</a:t>
            </a:r>
          </a:p>
        </p:txBody>
      </p:sp>
      <p:sp>
        <p:nvSpPr>
          <p:cNvPr id="4" name="Sous-titre 2"/>
          <p:cNvSpPr txBox="1">
            <a:spLocks/>
          </p:cNvSpPr>
          <p:nvPr/>
        </p:nvSpPr>
        <p:spPr>
          <a:xfrm>
            <a:off x="827088" y="3716338"/>
            <a:ext cx="7777162" cy="936625"/>
          </a:xfrm>
          <a:prstGeom prst="rect">
            <a:avLst/>
          </a:prstGeom>
        </p:spPr>
        <p:txBody>
          <a:bodyPr>
            <a:normAutofit/>
          </a:bodyPr>
          <a:lstStyle/>
          <a:p>
            <a:pPr algn="ctr" fontAlgn="auto">
              <a:spcBef>
                <a:spcPct val="20000"/>
              </a:spcBef>
              <a:spcAft>
                <a:spcPts val="0"/>
              </a:spcAft>
              <a:buFont typeface="Arial" pitchFamily="34" charset="0"/>
              <a:buNone/>
              <a:defRPr/>
            </a:pPr>
            <a:endParaRPr lang="fr-FR" sz="4400" dirty="0">
              <a:solidFill>
                <a:schemeClr val="tx1">
                  <a:tint val="75000"/>
                </a:schemeClr>
              </a:solidFill>
              <a:latin typeface="+mn-lt"/>
              <a:cs typeface="+mn-cs"/>
            </a:endParaRPr>
          </a:p>
        </p:txBody>
      </p:sp>
      <p:sp>
        <p:nvSpPr>
          <p:cNvPr id="5" name="Titre 1">
            <a:extLst>
              <a:ext uri="{FF2B5EF4-FFF2-40B4-BE49-F238E27FC236}">
                <a16:creationId xmlns:a16="http://schemas.microsoft.com/office/drawing/2014/main" id="{1C5C3F0E-A7BC-45DF-84E1-A957BBFCB1B5}"/>
              </a:ext>
            </a:extLst>
          </p:cNvPr>
          <p:cNvSpPr txBox="1">
            <a:spLocks/>
          </p:cNvSpPr>
          <p:nvPr/>
        </p:nvSpPr>
        <p:spPr bwMode="auto">
          <a:xfrm>
            <a:off x="439458" y="2996134"/>
            <a:ext cx="8552421" cy="1512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4800" dirty="0">
                <a:solidFill>
                  <a:srgbClr val="FFFF00"/>
                </a:solidFill>
              </a:rPr>
              <a:t>Découvrir le baccalauréat technologique</a:t>
            </a:r>
          </a:p>
        </p:txBody>
      </p:sp>
      <p:sp>
        <p:nvSpPr>
          <p:cNvPr id="6" name="Rectangle : coins arrondis 5">
            <a:extLst>
              <a:ext uri="{FF2B5EF4-FFF2-40B4-BE49-F238E27FC236}">
                <a16:creationId xmlns:a16="http://schemas.microsoft.com/office/drawing/2014/main" id="{70B5B021-BF53-434C-A040-6252FB479F0C}"/>
              </a:ext>
            </a:extLst>
          </p:cNvPr>
          <p:cNvSpPr/>
          <p:nvPr/>
        </p:nvSpPr>
        <p:spPr>
          <a:xfrm>
            <a:off x="2339752" y="4652963"/>
            <a:ext cx="4896544" cy="1800373"/>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fr-FR" sz="19900" dirty="0">
                <a:solidFill>
                  <a:srgbClr val="FF0000"/>
                </a:solidFill>
              </a:rPr>
              <a:t>STL</a:t>
            </a:r>
          </a:p>
        </p:txBody>
      </p:sp>
      <p:pic>
        <p:nvPicPr>
          <p:cNvPr id="1026" name="Picture 2" descr="Résultat de recherche d'images pour &quot;lycée vauban&quot;">
            <a:extLst>
              <a:ext uri="{FF2B5EF4-FFF2-40B4-BE49-F238E27FC236}">
                <a16:creationId xmlns:a16="http://schemas.microsoft.com/office/drawing/2014/main" id="{751A2403-DD6B-4D83-9828-CCC0C1D5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562" y="5321174"/>
            <a:ext cx="2309438" cy="153682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Une image contenant réfrigérateur&#10;&#10;Description générée automatiquement">
            <a:extLst>
              <a:ext uri="{FF2B5EF4-FFF2-40B4-BE49-F238E27FC236}">
                <a16:creationId xmlns:a16="http://schemas.microsoft.com/office/drawing/2014/main" id="{843E1E74-D2DF-4FD1-9271-E4BD7BB82A8F}"/>
              </a:ext>
            </a:extLst>
          </p:cNvPr>
          <p:cNvPicPr>
            <a:picLocks noChangeAspect="1"/>
          </p:cNvPicPr>
          <p:nvPr/>
        </p:nvPicPr>
        <p:blipFill rotWithShape="1">
          <a:blip r:embed="rId4">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pic>
        <p:nvPicPr>
          <p:cNvPr id="1028" name="Picture 4" descr="Résultat de recherche d'images pour &quot;bac STL pptx&quot;">
            <a:extLst>
              <a:ext uri="{FF2B5EF4-FFF2-40B4-BE49-F238E27FC236}">
                <a16:creationId xmlns:a16="http://schemas.microsoft.com/office/drawing/2014/main" id="{81E61BF6-07FA-4207-B2B7-326384D21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423" y="0"/>
            <a:ext cx="25812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personne, microscope, objet, intérieur&#10;&#10;Description générée automatiquement">
            <a:extLst>
              <a:ext uri="{FF2B5EF4-FFF2-40B4-BE49-F238E27FC236}">
                <a16:creationId xmlns:a16="http://schemas.microsoft.com/office/drawing/2014/main" id="{EE1805E9-2C48-4DF9-87C7-DCADB4E04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 y="3947235"/>
            <a:ext cx="2227176" cy="2969568"/>
          </a:xfrm>
          <a:prstGeom prst="rect">
            <a:avLst/>
          </a:prstGeom>
        </p:spPr>
      </p:pic>
      <p:pic>
        <p:nvPicPr>
          <p:cNvPr id="11" name="Picture 4" descr="Résultat de recherche d'images pour &quot;bac STL pptx&quot;">
            <a:extLst>
              <a:ext uri="{FF2B5EF4-FFF2-40B4-BE49-F238E27FC236}">
                <a16:creationId xmlns:a16="http://schemas.microsoft.com/office/drawing/2014/main" id="{9A1A946E-B2CE-ED46-B081-494C704D73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606" y="19436"/>
            <a:ext cx="2581275" cy="147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nodePh="1">
                                  <p:stCondLst>
                                    <p:cond delay="0"/>
                                  </p:stCondLst>
                                  <p:endCondLst>
                                    <p:cond evt="begin" delay="0">
                                      <p:tn val="11"/>
                                    </p:cond>
                                  </p:endCondLst>
                                  <p:iterate type="lt">
                                    <p:tmPct val="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623860" y="2319206"/>
            <a:ext cx="7977542" cy="7122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3600" b="1" i="1" dirty="0">
                <a:solidFill>
                  <a:srgbClr val="FFFF00"/>
                </a:solidFill>
                <a:latin typeface="Arial" panose="020B0604020202020204" pitchFamily="34" charset="0"/>
                <a:cs typeface="Arial" panose="020B0604020202020204" pitchFamily="34" charset="0"/>
              </a:rPr>
              <a:t>Deux spécialités au lycée Vauban</a:t>
            </a:r>
          </a:p>
        </p:txBody>
      </p:sp>
      <p:sp>
        <p:nvSpPr>
          <p:cNvPr id="5" name="Sous-titre 2"/>
          <p:cNvSpPr txBox="1">
            <a:spLocks/>
          </p:cNvSpPr>
          <p:nvPr/>
        </p:nvSpPr>
        <p:spPr>
          <a:xfrm>
            <a:off x="179512" y="5876992"/>
            <a:ext cx="3384376"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Biotechnologies</a:t>
            </a:r>
          </a:p>
        </p:txBody>
      </p:sp>
      <p:sp>
        <p:nvSpPr>
          <p:cNvPr id="6" name="Sous-titre 2"/>
          <p:cNvSpPr txBox="1">
            <a:spLocks/>
          </p:cNvSpPr>
          <p:nvPr/>
        </p:nvSpPr>
        <p:spPr>
          <a:xfrm>
            <a:off x="3851920" y="5762528"/>
            <a:ext cx="4285866"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Sciences Physiques et Chimiques en Laboratoire</a:t>
            </a:r>
          </a:p>
        </p:txBody>
      </p:sp>
      <p:sp>
        <p:nvSpPr>
          <p:cNvPr id="14" name="Titre 1">
            <a:extLst>
              <a:ext uri="{FF2B5EF4-FFF2-40B4-BE49-F238E27FC236}">
                <a16:creationId xmlns:a16="http://schemas.microsoft.com/office/drawing/2014/main" id="{E3895AE2-6C50-46EF-86AA-D6AB69696E7E}"/>
              </a:ext>
            </a:extLst>
          </p:cNvPr>
          <p:cNvSpPr txBox="1">
            <a:spLocks/>
          </p:cNvSpPr>
          <p:nvPr/>
        </p:nvSpPr>
        <p:spPr bwMode="auto">
          <a:xfrm>
            <a:off x="2195736" y="116632"/>
            <a:ext cx="6777142" cy="1143000"/>
          </a:xfrm>
          <a:prstGeom prst="rect">
            <a:avLst/>
          </a:prstGeom>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fr-FR" sz="7200">
                <a:solidFill>
                  <a:srgbClr val="FFFF00"/>
                </a:solidFill>
              </a:rPr>
              <a:t>Le bac STL</a:t>
            </a:r>
            <a:endParaRPr lang="fr-FR" sz="7200" dirty="0">
              <a:solidFill>
                <a:srgbClr val="FFFF00"/>
              </a:solidFill>
            </a:endParaRPr>
          </a:p>
        </p:txBody>
      </p:sp>
      <p:pic>
        <p:nvPicPr>
          <p:cNvPr id="15" name="Image 14" descr="Une image contenant réfrigérateur&#10;&#10;Description générée automatiquement">
            <a:extLst>
              <a:ext uri="{FF2B5EF4-FFF2-40B4-BE49-F238E27FC236}">
                <a16:creationId xmlns:a16="http://schemas.microsoft.com/office/drawing/2014/main" id="{661E023D-5635-4FA8-AD9B-54F0E9512E0A}"/>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17" name="Rectangle : coins arrondis 16">
            <a:extLst>
              <a:ext uri="{FF2B5EF4-FFF2-40B4-BE49-F238E27FC236}">
                <a16:creationId xmlns:a16="http://schemas.microsoft.com/office/drawing/2014/main" id="{3C29D336-F4E2-4672-958F-7FC3E25BA0A1}"/>
              </a:ext>
            </a:extLst>
          </p:cNvPr>
          <p:cNvSpPr/>
          <p:nvPr/>
        </p:nvSpPr>
        <p:spPr>
          <a:xfrm>
            <a:off x="467544" y="1484784"/>
            <a:ext cx="8352928" cy="72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3600" dirty="0"/>
              <a:t>Sciences et Technologies de laboratoire</a:t>
            </a:r>
          </a:p>
        </p:txBody>
      </p:sp>
      <p:pic>
        <p:nvPicPr>
          <p:cNvPr id="3" name="Image 2" descr="Une image contenant table, alimentation, restaurant, cuisine&#10;&#10;Description générée automatiquement">
            <a:extLst>
              <a:ext uri="{FF2B5EF4-FFF2-40B4-BE49-F238E27FC236}">
                <a16:creationId xmlns:a16="http://schemas.microsoft.com/office/drawing/2014/main" id="{4CB85EB6-1A50-4477-9D06-EBC7DA786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74" y="3284984"/>
            <a:ext cx="2129065" cy="2477544"/>
          </a:xfrm>
          <a:prstGeom prst="rect">
            <a:avLst/>
          </a:prstGeom>
        </p:spPr>
      </p:pic>
      <p:pic>
        <p:nvPicPr>
          <p:cNvPr id="8" name="Image 7" descr="Une image contenant intérieur, personne, table, fenêtre&#10;&#10;Description générée automatiquement">
            <a:extLst>
              <a:ext uri="{FF2B5EF4-FFF2-40B4-BE49-F238E27FC236}">
                <a16:creationId xmlns:a16="http://schemas.microsoft.com/office/drawing/2014/main" id="{C8A21CED-81F5-4FAF-BAEC-D0A26996B0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3429000"/>
            <a:ext cx="2837479" cy="2128109"/>
          </a:xfrm>
          <a:prstGeom prst="rect">
            <a:avLst/>
          </a:prstGeom>
        </p:spPr>
      </p:pic>
      <p:pic>
        <p:nvPicPr>
          <p:cNvPr id="7" name="Image 6" descr="Une image contenant intérieur, table, tenant, bureau&#10;&#10;Description générée automatiquement">
            <a:extLst>
              <a:ext uri="{FF2B5EF4-FFF2-40B4-BE49-F238E27FC236}">
                <a16:creationId xmlns:a16="http://schemas.microsoft.com/office/drawing/2014/main" id="{A1E151FD-F4F9-4045-8235-14F47E9FDA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5398" y="3450863"/>
            <a:ext cx="2837479" cy="2128642"/>
          </a:xfrm>
          <a:prstGeom prst="rect">
            <a:avLst/>
          </a:prstGeom>
        </p:spPr>
      </p:pic>
      <p:pic>
        <p:nvPicPr>
          <p:cNvPr id="11" name="Image 10" descr="Une image contenant intérieur, table, tenant, bureau&#10;&#10;Description générée automatiquement">
            <a:extLst>
              <a:ext uri="{FF2B5EF4-FFF2-40B4-BE49-F238E27FC236}">
                <a16:creationId xmlns:a16="http://schemas.microsoft.com/office/drawing/2014/main" id="{4C415973-6E99-8848-90EC-3C0C0CAA19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7798" y="3603263"/>
            <a:ext cx="2837479" cy="2128642"/>
          </a:xfrm>
          <a:prstGeom prst="rect">
            <a:avLst/>
          </a:prstGeom>
        </p:spPr>
      </p:pic>
    </p:spTree>
    <p:extLst>
      <p:ext uri="{BB962C8B-B14F-4D97-AF65-F5344CB8AC3E}">
        <p14:creationId xmlns:p14="http://schemas.microsoft.com/office/powerpoint/2010/main" val="11658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983734" y="999580"/>
            <a:ext cx="7977542" cy="7122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3600" b="1" i="1" dirty="0">
                <a:solidFill>
                  <a:srgbClr val="FFFF00"/>
                </a:solidFill>
                <a:latin typeface="Arial" panose="020B0604020202020204" pitchFamily="34" charset="0"/>
                <a:cs typeface="Arial" panose="020B0604020202020204" pitchFamily="34" charset="0"/>
              </a:rPr>
              <a:t>La spécialité SPCL</a:t>
            </a:r>
          </a:p>
        </p:txBody>
      </p:sp>
      <p:sp>
        <p:nvSpPr>
          <p:cNvPr id="6" name="Sous-titre 2"/>
          <p:cNvSpPr txBox="1">
            <a:spLocks/>
          </p:cNvSpPr>
          <p:nvPr/>
        </p:nvSpPr>
        <p:spPr>
          <a:xfrm>
            <a:off x="30252" y="1506115"/>
            <a:ext cx="8845006"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800" b="1" i="1" dirty="0">
                <a:solidFill>
                  <a:schemeClr val="bg1"/>
                </a:solidFill>
                <a:latin typeface="Arial" panose="020B0604020202020204" pitchFamily="34" charset="0"/>
                <a:cs typeface="Arial" panose="020B0604020202020204" pitchFamily="34" charset="0"/>
              </a:rPr>
              <a:t>Sciences Physiques et Chimiques en Laboratoire</a:t>
            </a:r>
          </a:p>
        </p:txBody>
      </p:sp>
      <p:sp>
        <p:nvSpPr>
          <p:cNvPr id="14" name="Titre 1">
            <a:extLst>
              <a:ext uri="{FF2B5EF4-FFF2-40B4-BE49-F238E27FC236}">
                <a16:creationId xmlns:a16="http://schemas.microsoft.com/office/drawing/2014/main" id="{E3895AE2-6C50-46EF-86AA-D6AB69696E7E}"/>
              </a:ext>
            </a:extLst>
          </p:cNvPr>
          <p:cNvSpPr txBox="1">
            <a:spLocks/>
          </p:cNvSpPr>
          <p:nvPr/>
        </p:nvSpPr>
        <p:spPr bwMode="auto">
          <a:xfrm>
            <a:off x="3851920" y="138888"/>
            <a:ext cx="5023338" cy="782960"/>
          </a:xfrm>
          <a:prstGeom prst="rect">
            <a:avLst/>
          </a:prstGeom>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fr-FR" sz="6600" dirty="0">
                <a:solidFill>
                  <a:srgbClr val="FFFF00"/>
                </a:solidFill>
              </a:rPr>
              <a:t>Le bac STL</a:t>
            </a:r>
          </a:p>
        </p:txBody>
      </p:sp>
      <p:pic>
        <p:nvPicPr>
          <p:cNvPr id="15" name="Image 14" descr="Une image contenant réfrigérateur&#10;&#10;Description générée automatiquement">
            <a:extLst>
              <a:ext uri="{FF2B5EF4-FFF2-40B4-BE49-F238E27FC236}">
                <a16:creationId xmlns:a16="http://schemas.microsoft.com/office/drawing/2014/main" id="{661E023D-5635-4FA8-AD9B-54F0E9512E0A}"/>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2" name="Rectangle 1">
            <a:extLst>
              <a:ext uri="{FF2B5EF4-FFF2-40B4-BE49-F238E27FC236}">
                <a16:creationId xmlns:a16="http://schemas.microsoft.com/office/drawing/2014/main" id="{D14A529D-B690-4526-8895-F75F771A6E72}"/>
              </a:ext>
            </a:extLst>
          </p:cNvPr>
          <p:cNvSpPr/>
          <p:nvPr/>
        </p:nvSpPr>
        <p:spPr>
          <a:xfrm>
            <a:off x="74361" y="2029990"/>
            <a:ext cx="4065591" cy="22147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1000"/>
              </a:spcAft>
            </a:pPr>
            <a:r>
              <a:rPr lang="fr-FR"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Chimie et développement durable</a:t>
            </a: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Wingdings" panose="05000000000000000000" pitchFamily="2" charset="2"/>
              <a:buChar char="q"/>
            </a:pPr>
            <a:r>
              <a:rPr lang="fr-FR"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Synthétiser des molécules </a:t>
            </a:r>
          </a:p>
          <a:p>
            <a:pPr marL="285750" indent="-285750">
              <a:lnSpc>
                <a:spcPct val="115000"/>
              </a:lnSpc>
              <a:spcAft>
                <a:spcPts val="1000"/>
              </a:spcAft>
              <a:buFont typeface="Wingdings" panose="05000000000000000000" pitchFamily="2" charset="2"/>
              <a:buChar char="q"/>
            </a:pPr>
            <a:r>
              <a:rPr lang="fr-FR"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Identifier des composants</a:t>
            </a:r>
          </a:p>
          <a:p>
            <a:pPr marL="285750" indent="-285750">
              <a:lnSpc>
                <a:spcPct val="115000"/>
              </a:lnSpc>
              <a:spcAft>
                <a:spcPts val="1000"/>
              </a:spcAft>
              <a:buFont typeface="Wingdings" panose="05000000000000000000" pitchFamily="2" charset="2"/>
              <a:buChar char="q"/>
            </a:pPr>
            <a:r>
              <a:rPr lang="fr-FR"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Dosages</a:t>
            </a:r>
          </a:p>
          <a:p>
            <a:pPr marL="285750" indent="-285750">
              <a:lnSpc>
                <a:spcPct val="115000"/>
              </a:lnSpc>
              <a:spcAft>
                <a:spcPts val="1000"/>
              </a:spcAft>
              <a:buFont typeface="Wingdings" panose="05000000000000000000" pitchFamily="2" charset="2"/>
              <a:buChar char="q"/>
            </a:pPr>
            <a:r>
              <a:rPr lang="fr-FR"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Chimie verte</a:t>
            </a:r>
            <a:endParaRPr lang="fr-FR"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16B85CA2-F1E0-4333-92E2-D2D611B10F9D}"/>
              </a:ext>
            </a:extLst>
          </p:cNvPr>
          <p:cNvSpPr/>
          <p:nvPr/>
        </p:nvSpPr>
        <p:spPr>
          <a:xfrm>
            <a:off x="5115202" y="2103175"/>
            <a:ext cx="3800043" cy="19428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1000"/>
              </a:spcAft>
            </a:pPr>
            <a:r>
              <a:rPr lang="fr-FR" sz="2400" b="1" u="sng" dirty="0">
                <a:solidFill>
                  <a:srgbClr val="FF0000"/>
                </a:solidFill>
                <a:latin typeface="Calibri" panose="020F0502020204030204" pitchFamily="34" charset="0"/>
                <a:cs typeface="Times New Roman" panose="02020603050405020304" pitchFamily="18" charset="0"/>
              </a:rPr>
              <a:t>Instrumentation</a:t>
            </a:r>
            <a:r>
              <a:rPr lang="fr-FR" sz="2400" b="1" dirty="0">
                <a:solidFill>
                  <a:srgbClr val="FF0000"/>
                </a:solidFill>
                <a:latin typeface="Calibri" panose="020F0502020204030204" pitchFamily="34" charset="0"/>
                <a:cs typeface="Times New Roman" panose="02020603050405020304" pitchFamily="18" charset="0"/>
              </a:rPr>
              <a:t>:</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Instruments de mesure</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Précisions de mesure</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Chaîne de mesures</a:t>
            </a:r>
          </a:p>
        </p:txBody>
      </p:sp>
      <p:sp>
        <p:nvSpPr>
          <p:cNvPr id="18" name="Rectangle 17">
            <a:extLst>
              <a:ext uri="{FF2B5EF4-FFF2-40B4-BE49-F238E27FC236}">
                <a16:creationId xmlns:a16="http://schemas.microsoft.com/office/drawing/2014/main" id="{E9F00B00-CFCF-4259-8632-657EF02EC433}"/>
              </a:ext>
            </a:extLst>
          </p:cNvPr>
          <p:cNvSpPr/>
          <p:nvPr/>
        </p:nvSpPr>
        <p:spPr>
          <a:xfrm>
            <a:off x="4449687" y="4374866"/>
            <a:ext cx="4566519" cy="242502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Aft>
                <a:spcPts val="1000"/>
              </a:spcAft>
            </a:pPr>
            <a:r>
              <a:rPr lang="fr-FR" sz="2400" b="1" u="sng" dirty="0">
                <a:solidFill>
                  <a:srgbClr val="FF0000"/>
                </a:solidFill>
                <a:latin typeface="Calibri" panose="020F0502020204030204" pitchFamily="34" charset="0"/>
                <a:cs typeface="Times New Roman" panose="02020603050405020304" pitchFamily="18" charset="0"/>
              </a:rPr>
              <a:t>Systèmes et procédés</a:t>
            </a:r>
            <a:r>
              <a:rPr lang="fr-FR" sz="2400" b="1" dirty="0">
                <a:solidFill>
                  <a:srgbClr val="FF0000"/>
                </a:solidFill>
                <a:latin typeface="Calibri" panose="020F0502020204030204" pitchFamily="34" charset="0"/>
                <a:cs typeface="Times New Roman" panose="02020603050405020304" pitchFamily="18" charset="0"/>
              </a:rPr>
              <a:t>:</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cs typeface="Times New Roman" panose="02020603050405020304" pitchFamily="18" charset="0"/>
              </a:rPr>
              <a:t>Traitement de l’information électrique</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Flux d’énergie (machines thermiques)</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Circuits hydrauliques</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Distillations </a:t>
            </a:r>
          </a:p>
        </p:txBody>
      </p:sp>
      <p:sp>
        <p:nvSpPr>
          <p:cNvPr id="9" name="Rectangle 8">
            <a:extLst>
              <a:ext uri="{FF2B5EF4-FFF2-40B4-BE49-F238E27FC236}">
                <a16:creationId xmlns:a16="http://schemas.microsoft.com/office/drawing/2014/main" id="{0A1C07F9-A364-481A-B5D6-2F5A2CE4288C}"/>
              </a:ext>
            </a:extLst>
          </p:cNvPr>
          <p:cNvSpPr/>
          <p:nvPr/>
        </p:nvSpPr>
        <p:spPr>
          <a:xfrm>
            <a:off x="85048" y="4418297"/>
            <a:ext cx="4065591" cy="2405017"/>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Aft>
                <a:spcPts val="1000"/>
              </a:spcAft>
            </a:pPr>
            <a:r>
              <a:rPr lang="fr-FR" sz="2000" b="1" u="sng" dirty="0">
                <a:solidFill>
                  <a:srgbClr val="FF0000"/>
                </a:solidFill>
                <a:latin typeface="Calibri" panose="020F0502020204030204" pitchFamily="34" charset="0"/>
                <a:cs typeface="Times New Roman" panose="02020603050405020304" pitchFamily="18" charset="0"/>
              </a:rPr>
              <a:t>Physique des ondes</a:t>
            </a:r>
            <a:r>
              <a:rPr lang="fr-FR" sz="2000" b="1" dirty="0">
                <a:solidFill>
                  <a:srgbClr val="FF0000"/>
                </a:solidFill>
                <a:latin typeface="Calibri" panose="020F0502020204030204" pitchFamily="34" charset="0"/>
                <a:cs typeface="Times New Roman" panose="02020603050405020304" pitchFamily="18" charset="0"/>
              </a:rPr>
              <a:t>:</a:t>
            </a:r>
          </a:p>
          <a:p>
            <a:pPr marL="285750" indent="-285750">
              <a:lnSpc>
                <a:spcPct val="115000"/>
              </a:lnSpc>
              <a:spcAft>
                <a:spcPts val="1000"/>
              </a:spcAft>
              <a:buFont typeface="Wingdings" panose="05000000000000000000" pitchFamily="2" charset="2"/>
              <a:buChar char="q"/>
            </a:pPr>
            <a:r>
              <a:rPr lang="fr-FR" b="1" dirty="0">
                <a:solidFill>
                  <a:srgbClr val="0000CC"/>
                </a:solidFill>
                <a:latin typeface="Calibri" panose="020F0502020204030204" pitchFamily="34" charset="0"/>
                <a:cs typeface="Times New Roman" panose="02020603050405020304" pitchFamily="18" charset="0"/>
              </a:rPr>
              <a:t>Observer (œil, microscope, échographe…)</a:t>
            </a:r>
          </a:p>
          <a:p>
            <a:pPr marL="285750" indent="-285750">
              <a:lnSpc>
                <a:spcPct val="115000"/>
              </a:lnSpc>
              <a:spcAft>
                <a:spcPts val="1000"/>
              </a:spcAft>
              <a:buFont typeface="Wingdings" panose="05000000000000000000" pitchFamily="2" charset="2"/>
              <a:buChar char="q"/>
            </a:pPr>
            <a:r>
              <a:rPr lang="fr-FR" b="1" dirty="0">
                <a:solidFill>
                  <a:srgbClr val="0000CC"/>
                </a:solidFill>
                <a:latin typeface="Calibri" panose="020F0502020204030204" pitchFamily="34" charset="0"/>
                <a:cs typeface="Times New Roman" panose="02020603050405020304" pitchFamily="18" charset="0"/>
              </a:rPr>
              <a:t>Mesurer </a:t>
            </a:r>
          </a:p>
          <a:p>
            <a:pPr marL="285750" indent="-285750">
              <a:lnSpc>
                <a:spcPct val="115000"/>
              </a:lnSpc>
              <a:spcAft>
                <a:spcPts val="1000"/>
              </a:spcAft>
              <a:buFont typeface="Wingdings" panose="05000000000000000000" pitchFamily="2" charset="2"/>
              <a:buChar char="q"/>
            </a:pPr>
            <a:r>
              <a:rPr lang="fr-FR" b="1" dirty="0">
                <a:solidFill>
                  <a:srgbClr val="0000CC"/>
                </a:solidFill>
                <a:latin typeface="Calibri" panose="020F0502020204030204" pitchFamily="34" charset="0"/>
                <a:cs typeface="Times New Roman" panose="02020603050405020304" pitchFamily="18" charset="0"/>
              </a:rPr>
              <a:t>Communiquer (transmettre, lire et afficher de l’information)</a:t>
            </a:r>
            <a:endParaRPr lang="fr-FR" b="1"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6" grpId="0" animBg="1"/>
      <p:bldP spid="1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583229" y="1390126"/>
            <a:ext cx="7977542" cy="7122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3600" b="1" i="1" dirty="0">
                <a:solidFill>
                  <a:srgbClr val="FFFF00"/>
                </a:solidFill>
                <a:latin typeface="Arial" panose="020B0604020202020204" pitchFamily="34" charset="0"/>
                <a:cs typeface="Arial" panose="020B0604020202020204" pitchFamily="34" charset="0"/>
              </a:rPr>
              <a:t>La spécialité biotechnologie</a:t>
            </a:r>
          </a:p>
        </p:txBody>
      </p:sp>
      <p:sp>
        <p:nvSpPr>
          <p:cNvPr id="14" name="Titre 1">
            <a:extLst>
              <a:ext uri="{FF2B5EF4-FFF2-40B4-BE49-F238E27FC236}">
                <a16:creationId xmlns:a16="http://schemas.microsoft.com/office/drawing/2014/main" id="{E3895AE2-6C50-46EF-86AA-D6AB69696E7E}"/>
              </a:ext>
            </a:extLst>
          </p:cNvPr>
          <p:cNvSpPr txBox="1">
            <a:spLocks/>
          </p:cNvSpPr>
          <p:nvPr/>
        </p:nvSpPr>
        <p:spPr bwMode="auto">
          <a:xfrm>
            <a:off x="2195736" y="116632"/>
            <a:ext cx="6777142" cy="1143000"/>
          </a:xfrm>
          <a:prstGeom prst="rect">
            <a:avLst/>
          </a:prstGeom>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fr-FR" sz="7200">
                <a:solidFill>
                  <a:srgbClr val="FFFF00"/>
                </a:solidFill>
              </a:rPr>
              <a:t>Le bac STL</a:t>
            </a:r>
            <a:endParaRPr lang="fr-FR" sz="7200" dirty="0">
              <a:solidFill>
                <a:srgbClr val="FFFF00"/>
              </a:solidFill>
            </a:endParaRPr>
          </a:p>
        </p:txBody>
      </p:sp>
      <p:pic>
        <p:nvPicPr>
          <p:cNvPr id="15" name="Image 14" descr="Une image contenant réfrigérateur&#10;&#10;Description générée automatiquement">
            <a:extLst>
              <a:ext uri="{FF2B5EF4-FFF2-40B4-BE49-F238E27FC236}">
                <a16:creationId xmlns:a16="http://schemas.microsoft.com/office/drawing/2014/main" id="{661E023D-5635-4FA8-AD9B-54F0E9512E0A}"/>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2" name="Rectangle 1">
            <a:extLst>
              <a:ext uri="{FF2B5EF4-FFF2-40B4-BE49-F238E27FC236}">
                <a16:creationId xmlns:a16="http://schemas.microsoft.com/office/drawing/2014/main" id="{D14A529D-B690-4526-8895-F75F771A6E72}"/>
              </a:ext>
            </a:extLst>
          </p:cNvPr>
          <p:cNvSpPr/>
          <p:nvPr/>
        </p:nvSpPr>
        <p:spPr>
          <a:xfrm>
            <a:off x="179512" y="2102363"/>
            <a:ext cx="3800043" cy="22967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spcAft>
                <a:spcPts val="1000"/>
              </a:spcAft>
            </a:pPr>
            <a:r>
              <a:rPr lang="fr-FR"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Microbiologie</a:t>
            </a: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Identification </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Dénombrement</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Utilisation de micro-organismes (bactéries, virus…)</a:t>
            </a:r>
            <a:endParaRPr lang="fr-FR"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16B85CA2-F1E0-4333-92E2-D2D611B10F9D}"/>
              </a:ext>
            </a:extLst>
          </p:cNvPr>
          <p:cNvSpPr/>
          <p:nvPr/>
        </p:nvSpPr>
        <p:spPr>
          <a:xfrm>
            <a:off x="4538469" y="2040239"/>
            <a:ext cx="3800043" cy="24250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1000"/>
              </a:spcAft>
            </a:pPr>
            <a:r>
              <a:rPr lang="fr-FR" sz="2400" b="1" u="sng" dirty="0">
                <a:solidFill>
                  <a:srgbClr val="FF0000"/>
                </a:solidFill>
                <a:latin typeface="Calibri" panose="020F0502020204030204" pitchFamily="34" charset="0"/>
                <a:cs typeface="Times New Roman" panose="02020603050405020304" pitchFamily="18" charset="0"/>
              </a:rPr>
              <a:t>Biologie / santé humaine:</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Biodiversité</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Immunologie</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Génétique</a:t>
            </a:r>
          </a:p>
          <a:p>
            <a:pPr marL="285750" indent="-28575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Physiologie</a:t>
            </a:r>
          </a:p>
        </p:txBody>
      </p:sp>
      <p:sp>
        <p:nvSpPr>
          <p:cNvPr id="18" name="Rectangle 17">
            <a:extLst>
              <a:ext uri="{FF2B5EF4-FFF2-40B4-BE49-F238E27FC236}">
                <a16:creationId xmlns:a16="http://schemas.microsoft.com/office/drawing/2014/main" id="{E9F00B00-CFCF-4259-8632-657EF02EC433}"/>
              </a:ext>
            </a:extLst>
          </p:cNvPr>
          <p:cNvSpPr/>
          <p:nvPr/>
        </p:nvSpPr>
        <p:spPr>
          <a:xfrm>
            <a:off x="5333685" y="4744410"/>
            <a:ext cx="3004827" cy="194284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Aft>
                <a:spcPts val="1000"/>
              </a:spcAft>
            </a:pPr>
            <a:r>
              <a:rPr lang="fr-FR" sz="2400" b="1" u="sng" dirty="0">
                <a:solidFill>
                  <a:srgbClr val="FF0000"/>
                </a:solidFill>
                <a:latin typeface="Calibri" panose="020F0502020204030204" pitchFamily="34" charset="0"/>
                <a:cs typeface="Times New Roman" panose="02020603050405020304" pitchFamily="18" charset="0"/>
              </a:rPr>
              <a:t>Biochimie</a:t>
            </a:r>
            <a:r>
              <a:rPr lang="fr-FR" sz="2400" b="1" dirty="0">
                <a:solidFill>
                  <a:srgbClr val="FF0000"/>
                </a:solidFill>
                <a:latin typeface="Calibri" panose="020F0502020204030204" pitchFamily="34" charset="0"/>
                <a:cs typeface="Times New Roman" panose="02020603050405020304" pitchFamily="18" charset="0"/>
              </a:rPr>
              <a:t>:</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cs typeface="Times New Roman" panose="02020603050405020304" pitchFamily="18" charset="0"/>
              </a:rPr>
              <a:t>Biomolécules</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Métabolisme</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Enzymologie</a:t>
            </a:r>
          </a:p>
        </p:txBody>
      </p:sp>
      <p:sp>
        <p:nvSpPr>
          <p:cNvPr id="8" name="Rectangle 7">
            <a:extLst>
              <a:ext uri="{FF2B5EF4-FFF2-40B4-BE49-F238E27FC236}">
                <a16:creationId xmlns:a16="http://schemas.microsoft.com/office/drawing/2014/main" id="{9B8851D8-88D6-4DBE-8566-EE5B972B1A8C}"/>
              </a:ext>
            </a:extLst>
          </p:cNvPr>
          <p:cNvSpPr/>
          <p:nvPr/>
        </p:nvSpPr>
        <p:spPr>
          <a:xfrm>
            <a:off x="179512" y="5111383"/>
            <a:ext cx="4742670" cy="978473"/>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a:lnSpc>
                <a:spcPct val="115000"/>
              </a:lnSpc>
              <a:spcAft>
                <a:spcPts val="1000"/>
              </a:spcAft>
            </a:pPr>
            <a:r>
              <a:rPr lang="fr-FR" sz="2400" b="1" u="sng" dirty="0">
                <a:solidFill>
                  <a:srgbClr val="FF0000"/>
                </a:solidFill>
                <a:latin typeface="Calibri" panose="020F0502020204030204" pitchFamily="34" charset="0"/>
                <a:cs typeface="Times New Roman" panose="02020603050405020304" pitchFamily="18" charset="0"/>
              </a:rPr>
              <a:t>Technologies cellulaires végétales</a:t>
            </a:r>
            <a:r>
              <a:rPr lang="fr-FR" sz="2400" b="1" dirty="0">
                <a:solidFill>
                  <a:srgbClr val="FF0000"/>
                </a:solidFill>
                <a:latin typeface="Calibri" panose="020F0502020204030204" pitchFamily="34" charset="0"/>
                <a:cs typeface="Times New Roman" panose="02020603050405020304" pitchFamily="18" charset="0"/>
              </a:rPr>
              <a:t>:</a:t>
            </a:r>
          </a:p>
          <a:p>
            <a:pPr marL="342900" indent="-342900">
              <a:lnSpc>
                <a:spcPct val="115000"/>
              </a:lnSpc>
              <a:spcAft>
                <a:spcPts val="1000"/>
              </a:spcAft>
              <a:buFont typeface="Wingdings" panose="05000000000000000000" pitchFamily="2" charset="2"/>
              <a:buChar char="q"/>
            </a:pPr>
            <a:r>
              <a:rPr lang="fr-FR" sz="2000" b="1" dirty="0">
                <a:solidFill>
                  <a:srgbClr val="0000CC"/>
                </a:solidFill>
                <a:latin typeface="Calibri" panose="020F0502020204030204" pitchFamily="34" charset="0"/>
                <a:cs typeface="Times New Roman" panose="02020603050405020304" pitchFamily="18" charset="0"/>
              </a:rPr>
              <a:t>Hybridations / sélections / transgénèse</a:t>
            </a:r>
          </a:p>
        </p:txBody>
      </p:sp>
    </p:spTree>
    <p:extLst>
      <p:ext uri="{BB962C8B-B14F-4D97-AF65-F5344CB8AC3E}">
        <p14:creationId xmlns:p14="http://schemas.microsoft.com/office/powerpoint/2010/main" val="1869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819308" y="6021288"/>
            <a:ext cx="3528000" cy="575936"/>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BACCALAUREAT STL</a:t>
            </a:r>
          </a:p>
        </p:txBody>
      </p:sp>
      <p:sp>
        <p:nvSpPr>
          <p:cNvPr id="12" name="Ellipse 11"/>
          <p:cNvSpPr/>
          <p:nvPr/>
        </p:nvSpPr>
        <p:spPr>
          <a:xfrm>
            <a:off x="0" y="1371600"/>
            <a:ext cx="2225897" cy="353596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Université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Doctorat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Licence</a:t>
            </a:r>
          </a:p>
        </p:txBody>
      </p:sp>
      <p:sp>
        <p:nvSpPr>
          <p:cNvPr id="13" name="Ellipse 12"/>
          <p:cNvSpPr/>
          <p:nvPr/>
        </p:nvSpPr>
        <p:spPr>
          <a:xfrm>
            <a:off x="2286000" y="3733800"/>
            <a:ext cx="1756068" cy="1188824"/>
          </a:xfrm>
          <a:prstGeom prst="ellipse">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CPGE </a:t>
            </a: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TB / TPC ou TSI</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Ellipse 14"/>
          <p:cNvSpPr/>
          <p:nvPr/>
        </p:nvSpPr>
        <p:spPr>
          <a:xfrm>
            <a:off x="4114800" y="3962400"/>
            <a:ext cx="2115206" cy="923820"/>
          </a:xfrm>
          <a:prstGeom prst="ellipse">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DUT ou BTS</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Ellipse 17"/>
          <p:cNvSpPr/>
          <p:nvPr/>
        </p:nvSpPr>
        <p:spPr>
          <a:xfrm>
            <a:off x="6781800" y="2819400"/>
            <a:ext cx="1219200" cy="1981200"/>
          </a:xfrm>
          <a:prstGeom prst="ellipse">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DTS ou DE</a:t>
            </a:r>
            <a:endParaRPr kumimoji="0" lang="fr-FR"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à coins arrondis 18"/>
          <p:cNvSpPr/>
          <p:nvPr/>
        </p:nvSpPr>
        <p:spPr>
          <a:xfrm>
            <a:off x="2576562" y="1257767"/>
            <a:ext cx="3405138" cy="735122"/>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Ecoles d’ingénieur</a:t>
            </a:r>
          </a:p>
        </p:txBody>
      </p:sp>
      <p:sp>
        <p:nvSpPr>
          <p:cNvPr id="20" name="Hexagone 19"/>
          <p:cNvSpPr/>
          <p:nvPr/>
        </p:nvSpPr>
        <p:spPr>
          <a:xfrm>
            <a:off x="3733800" y="2634240"/>
            <a:ext cx="1442176" cy="720080"/>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CPGE ATS</a:t>
            </a:r>
            <a:endParaRPr kumimoji="0" lang="fr-FR" sz="2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à coins arrondis 20"/>
          <p:cNvSpPr/>
          <p:nvPr/>
        </p:nvSpPr>
        <p:spPr>
          <a:xfrm>
            <a:off x="5334000" y="2700022"/>
            <a:ext cx="1295400" cy="805177"/>
          </a:xfrm>
          <a:prstGeom prst="round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Licence Pro</a:t>
            </a:r>
          </a:p>
        </p:txBody>
      </p:sp>
      <p:sp>
        <p:nvSpPr>
          <p:cNvPr id="22" name="Rectangle à coins arrondis 21"/>
          <p:cNvSpPr/>
          <p:nvPr/>
        </p:nvSpPr>
        <p:spPr>
          <a:xfrm>
            <a:off x="6934161" y="4953000"/>
            <a:ext cx="2209839" cy="108012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Concours paramédicaux</a:t>
            </a:r>
          </a:p>
        </p:txBody>
      </p:sp>
      <p:cxnSp>
        <p:nvCxnSpPr>
          <p:cNvPr id="9" name="Connecteur droit avec flèche 8"/>
          <p:cNvCxnSpPr/>
          <p:nvPr/>
        </p:nvCxnSpPr>
        <p:spPr>
          <a:xfrm flipH="1" flipV="1">
            <a:off x="1835697" y="4602760"/>
            <a:ext cx="983612" cy="14185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a:xfrm flipH="1" flipV="1">
            <a:off x="3581765" y="4943239"/>
            <a:ext cx="270155" cy="105578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5029200" y="4953000"/>
            <a:ext cx="186608" cy="10460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a:endCxn id="18" idx="3"/>
          </p:cNvCxnSpPr>
          <p:nvPr/>
        </p:nvCxnSpPr>
        <p:spPr>
          <a:xfrm flipV="1">
            <a:off x="5562600" y="4510460"/>
            <a:ext cx="1397748" cy="15093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3124200" y="2057400"/>
            <a:ext cx="0" cy="156379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V="1">
            <a:off x="4419600" y="2021398"/>
            <a:ext cx="0" cy="569402"/>
          </a:xfrm>
          <a:prstGeom prst="straightConnector1">
            <a:avLst/>
          </a:prstGeom>
          <a:ln w="38100">
            <a:solidFill>
              <a:srgbClr val="FFFF66"/>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flipV="1">
            <a:off x="4469632" y="3384896"/>
            <a:ext cx="559568" cy="577504"/>
          </a:xfrm>
          <a:prstGeom prst="straightConnector1">
            <a:avLst/>
          </a:prstGeom>
          <a:ln w="38100">
            <a:solidFill>
              <a:srgbClr val="FFFF66"/>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cxnSpLocks/>
          </p:cNvCxnSpPr>
          <p:nvPr/>
        </p:nvCxnSpPr>
        <p:spPr>
          <a:xfrm flipV="1">
            <a:off x="5714999" y="3562218"/>
            <a:ext cx="304800" cy="412759"/>
          </a:xfrm>
          <a:prstGeom prst="straightConnector1">
            <a:avLst/>
          </a:prstGeom>
          <a:ln w="38100">
            <a:solidFill>
              <a:srgbClr val="FFFF66"/>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6324600" y="5791200"/>
            <a:ext cx="609600" cy="26808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5105400" y="2057400"/>
            <a:ext cx="228600" cy="1828800"/>
          </a:xfrm>
          <a:prstGeom prst="straightConnector1">
            <a:avLst/>
          </a:prstGeom>
          <a:ln w="28575">
            <a:solidFill>
              <a:srgbClr val="FFFF66"/>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4" name="Image 23" descr="Une image contenant réfrigérateur&#10;&#10;Description générée automatiquement">
            <a:extLst>
              <a:ext uri="{FF2B5EF4-FFF2-40B4-BE49-F238E27FC236}">
                <a16:creationId xmlns:a16="http://schemas.microsoft.com/office/drawing/2014/main" id="{DF82F48C-5BE9-44F9-B54B-EC165AADB1C4}"/>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26" name="Titre 1">
            <a:extLst>
              <a:ext uri="{FF2B5EF4-FFF2-40B4-BE49-F238E27FC236}">
                <a16:creationId xmlns:a16="http://schemas.microsoft.com/office/drawing/2014/main" id="{6E59A689-1FD7-4451-A9B1-4C1AA69A9852}"/>
              </a:ext>
            </a:extLst>
          </p:cNvPr>
          <p:cNvSpPr>
            <a:spLocks noGrp="1"/>
          </p:cNvSpPr>
          <p:nvPr>
            <p:ph type="title"/>
          </p:nvPr>
        </p:nvSpPr>
        <p:spPr>
          <a:xfrm>
            <a:off x="2248806" y="48178"/>
            <a:ext cx="6777142" cy="10494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le bac STL</a:t>
            </a:r>
          </a:p>
        </p:txBody>
      </p:sp>
    </p:spTree>
    <p:extLst>
      <p:ext uri="{BB962C8B-B14F-4D97-AF65-F5344CB8AC3E}">
        <p14:creationId xmlns:p14="http://schemas.microsoft.com/office/powerpoint/2010/main" val="41419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42" y="823184"/>
            <a:ext cx="7000858" cy="736848"/>
          </a:xfrm>
        </p:spPr>
        <p:txBody>
          <a:bodyPr anchor="t">
            <a:noAutofit/>
          </a:bodyPr>
          <a:lstStyle/>
          <a:p>
            <a:r>
              <a:rPr lang="fr-FR" sz="32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SECTEURS PROFESSIONNELS</a:t>
            </a:r>
          </a:p>
        </p:txBody>
      </p:sp>
      <p:sp>
        <p:nvSpPr>
          <p:cNvPr id="13" name="Sous-titre 2"/>
          <p:cNvSpPr txBox="1">
            <a:spLocks/>
          </p:cNvSpPr>
          <p:nvPr/>
        </p:nvSpPr>
        <p:spPr>
          <a:xfrm>
            <a:off x="194754" y="3429000"/>
            <a:ext cx="2916324"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Agro-alimentaire</a:t>
            </a:r>
          </a:p>
        </p:txBody>
      </p:sp>
      <p:sp>
        <p:nvSpPr>
          <p:cNvPr id="5" name="Sous-titre 2"/>
          <p:cNvSpPr txBox="1">
            <a:spLocks/>
          </p:cNvSpPr>
          <p:nvPr/>
        </p:nvSpPr>
        <p:spPr>
          <a:xfrm>
            <a:off x="3089942" y="3404247"/>
            <a:ext cx="2916324"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Environnement</a:t>
            </a:r>
          </a:p>
        </p:txBody>
      </p:sp>
      <p:sp>
        <p:nvSpPr>
          <p:cNvPr id="6" name="Sous-titre 2"/>
          <p:cNvSpPr txBox="1">
            <a:spLocks/>
          </p:cNvSpPr>
          <p:nvPr/>
        </p:nvSpPr>
        <p:spPr>
          <a:xfrm>
            <a:off x="5976000" y="3416624"/>
            <a:ext cx="2916324"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Physique / aéronautique</a:t>
            </a:r>
          </a:p>
        </p:txBody>
      </p:sp>
      <p:sp>
        <p:nvSpPr>
          <p:cNvPr id="7" name="Sous-titre 2"/>
          <p:cNvSpPr txBox="1">
            <a:spLocks/>
          </p:cNvSpPr>
          <p:nvPr/>
        </p:nvSpPr>
        <p:spPr>
          <a:xfrm>
            <a:off x="245782" y="6165304"/>
            <a:ext cx="2916324"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Santé</a:t>
            </a:r>
          </a:p>
        </p:txBody>
      </p:sp>
      <p:sp>
        <p:nvSpPr>
          <p:cNvPr id="8" name="Sous-titre 2"/>
          <p:cNvSpPr txBox="1">
            <a:spLocks/>
          </p:cNvSpPr>
          <p:nvPr/>
        </p:nvSpPr>
        <p:spPr>
          <a:xfrm>
            <a:off x="3095834" y="6175558"/>
            <a:ext cx="2916324"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Chimie</a:t>
            </a:r>
          </a:p>
        </p:txBody>
      </p:sp>
      <p:sp>
        <p:nvSpPr>
          <p:cNvPr id="9" name="Sous-titre 2"/>
          <p:cNvSpPr txBox="1">
            <a:spLocks/>
          </p:cNvSpPr>
          <p:nvPr/>
        </p:nvSpPr>
        <p:spPr>
          <a:xfrm>
            <a:off x="6017898" y="6165304"/>
            <a:ext cx="2916324" cy="576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i="1" dirty="0">
                <a:solidFill>
                  <a:schemeClr val="tx1"/>
                </a:solidFill>
                <a:latin typeface="Arial" panose="020B0604020202020204" pitchFamily="34" charset="0"/>
                <a:cs typeface="Arial" panose="020B0604020202020204" pitchFamily="34" charset="0"/>
              </a:rPr>
              <a:t>Recherche</a:t>
            </a:r>
          </a:p>
        </p:txBody>
      </p:sp>
      <p:pic>
        <p:nvPicPr>
          <p:cNvPr id="10" name="Picture 6" descr="C:\Documents and Settings\Dumon.RECTORAT-9A4397\Mes documents\Mes images\agroalimentaire-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Lst>
          </a:blip>
          <a:srcRect l="5208" t="7599" r="5314" b="9237"/>
          <a:stretch/>
        </p:blipFill>
        <p:spPr bwMode="auto">
          <a:xfrm>
            <a:off x="281942" y="1399248"/>
            <a:ext cx="2808000" cy="1957744"/>
          </a:xfrm>
          <a:prstGeom prst="rect">
            <a:avLst/>
          </a:prstGeom>
          <a:ln>
            <a:noFill/>
          </a:ln>
          <a:effectLst/>
        </p:spPr>
      </p:pic>
      <p:sp>
        <p:nvSpPr>
          <p:cNvPr id="11" name="Rectangle 4"/>
          <p:cNvSpPr>
            <a:spLocks noChangeArrowheads="1"/>
          </p:cNvSpPr>
          <p:nvPr/>
        </p:nvSpPr>
        <p:spPr bwMode="auto">
          <a:xfrm>
            <a:off x="3168000" y="1348131"/>
            <a:ext cx="2808000" cy="2025650"/>
          </a:xfrm>
          <a:prstGeom prst="rect">
            <a:avLst/>
          </a:prstGeom>
          <a:blipFill dpi="0" rotWithShape="0">
            <a:blip r:embed="rId5"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12" name="Rectangle 6"/>
          <p:cNvSpPr>
            <a:spLocks noChangeArrowheads="1"/>
          </p:cNvSpPr>
          <p:nvPr/>
        </p:nvSpPr>
        <p:spPr bwMode="auto">
          <a:xfrm>
            <a:off x="3174900" y="4077072"/>
            <a:ext cx="2808000" cy="2071688"/>
          </a:xfrm>
          <a:prstGeom prst="rect">
            <a:avLst/>
          </a:prstGeom>
          <a:blipFill dpi="0" rotWithShape="0">
            <a:blip r:embed="rId6"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pic>
        <p:nvPicPr>
          <p:cNvPr id="14" name="Picture 4" descr="C:\Documents and Settings\Dumon.RECTORAT-9A4397\Mes documents\Mes images\laboratoire-recherche_291.jpg"/>
          <p:cNvPicPr>
            <a:picLocks noChangeAspect="1" noChangeArrowheads="1"/>
          </p:cNvPicPr>
          <p:nvPr/>
        </p:nvPicPr>
        <p:blipFill>
          <a:blip r:embed="rId7" cstate="print"/>
          <a:srcRect/>
          <a:stretch>
            <a:fillRect/>
          </a:stretch>
        </p:blipFill>
        <p:spPr bwMode="auto">
          <a:xfrm>
            <a:off x="6072060" y="4273804"/>
            <a:ext cx="2808000" cy="1891500"/>
          </a:xfrm>
          <a:prstGeom prst="rect">
            <a:avLst/>
          </a:prstGeom>
          <a:ln>
            <a:noFill/>
          </a:ln>
          <a:effectLst/>
        </p:spPr>
      </p:pic>
      <p:pic>
        <p:nvPicPr>
          <p:cNvPr id="15" name="Picture 5" descr="C:\Documents and Settings\Dumon.RECTORAT-9A4397\Mes documents\Mes images\research-laboratory.jpg"/>
          <p:cNvPicPr>
            <a:picLocks noChangeAspect="1" noChangeArrowheads="1"/>
          </p:cNvPicPr>
          <p:nvPr/>
        </p:nvPicPr>
        <p:blipFill>
          <a:blip r:embed="rId8" cstate="print"/>
          <a:srcRect/>
          <a:stretch>
            <a:fillRect/>
          </a:stretch>
        </p:blipFill>
        <p:spPr bwMode="auto">
          <a:xfrm>
            <a:off x="269678" y="4149080"/>
            <a:ext cx="2808000" cy="2005717"/>
          </a:xfrm>
          <a:prstGeom prst="rect">
            <a:avLst/>
          </a:prstGeom>
          <a:ln>
            <a:noFill/>
          </a:ln>
          <a:effectLst/>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2060" y="1381221"/>
            <a:ext cx="2808000" cy="202302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descr="Une image contenant réfrigérateur&#10;&#10;Description générée automatiquement">
            <a:extLst>
              <a:ext uri="{FF2B5EF4-FFF2-40B4-BE49-F238E27FC236}">
                <a16:creationId xmlns:a16="http://schemas.microsoft.com/office/drawing/2014/main" id="{A9A3CE9A-D3F6-4F1C-AD47-A34F84709F64}"/>
              </a:ext>
            </a:extLst>
          </p:cNvPr>
          <p:cNvPicPr>
            <a:picLocks noChangeAspect="1"/>
          </p:cNvPicPr>
          <p:nvPr/>
        </p:nvPicPr>
        <p:blipFill rotWithShape="1">
          <a:blip r:embed="rId10">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17" name="Titre 1">
            <a:extLst>
              <a:ext uri="{FF2B5EF4-FFF2-40B4-BE49-F238E27FC236}">
                <a16:creationId xmlns:a16="http://schemas.microsoft.com/office/drawing/2014/main" id="{12701A69-86A2-4F8B-843E-4731ED4C498D}"/>
              </a:ext>
            </a:extLst>
          </p:cNvPr>
          <p:cNvSpPr txBox="1">
            <a:spLocks/>
          </p:cNvSpPr>
          <p:nvPr/>
        </p:nvSpPr>
        <p:spPr>
          <a:xfrm>
            <a:off x="4547393" y="107660"/>
            <a:ext cx="4453948" cy="736849"/>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fr-FR" sz="4800" dirty="0">
                <a:solidFill>
                  <a:srgbClr val="FFFF00"/>
                </a:solidFill>
              </a:rPr>
              <a:t>Après le bac STL</a:t>
            </a:r>
          </a:p>
        </p:txBody>
      </p:sp>
    </p:spTree>
    <p:extLst>
      <p:ext uri="{BB962C8B-B14F-4D97-AF65-F5344CB8AC3E}">
        <p14:creationId xmlns:p14="http://schemas.microsoft.com/office/powerpoint/2010/main" val="42000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93822" y="1616864"/>
            <a:ext cx="8951064" cy="4243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1200" cap="none" spc="0" normalizeH="0" baseline="0" noProof="0" dirty="0">
                <a:ln>
                  <a:noFill/>
                </a:ln>
                <a:solidFill>
                  <a:srgbClr val="FFFF00"/>
                </a:solidFill>
                <a:effectLst/>
                <a:uLnTx/>
                <a:uFillTx/>
                <a:latin typeface="Calibri"/>
                <a:ea typeface="+mn-ea"/>
                <a:cs typeface="+mn-cs"/>
              </a:rPr>
              <a:t>Les diapositives suivantes présentent des exemples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1200" cap="none" spc="0" normalizeH="0" baseline="0" noProof="0" dirty="0">
                <a:ln>
                  <a:noFill/>
                </a:ln>
                <a:solidFill>
                  <a:srgbClr val="FFFF00"/>
                </a:solidFill>
                <a:effectLst/>
                <a:uLnTx/>
                <a:uFillTx/>
                <a:latin typeface="Calibri"/>
                <a:ea typeface="+mn-ea"/>
                <a:cs typeface="+mn-cs"/>
              </a:rPr>
              <a:t>de parcours d’anciens élèves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1200" cap="none" spc="0" normalizeH="0" baseline="0" noProof="0" dirty="0">
                <a:ln>
                  <a:noFill/>
                </a:ln>
                <a:solidFill>
                  <a:srgbClr val="FFFF00"/>
                </a:solidFill>
                <a:effectLst/>
                <a:uLnTx/>
                <a:uFillTx/>
                <a:latin typeface="Calibri"/>
                <a:ea typeface="+mn-ea"/>
                <a:cs typeface="+mn-cs"/>
              </a:rPr>
              <a:t>du lycée après leur bac STL</a:t>
            </a:r>
          </a:p>
        </p:txBody>
      </p:sp>
    </p:spTree>
    <p:extLst>
      <p:ext uri="{BB962C8B-B14F-4D97-AF65-F5344CB8AC3E}">
        <p14:creationId xmlns:p14="http://schemas.microsoft.com/office/powerpoint/2010/main" val="3996589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18587" y="2564903"/>
            <a:ext cx="5533533" cy="4243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p>
          <a:p>
            <a:pPr algn="ctr"/>
            <a:r>
              <a:rPr lang="fr-FR" sz="3600" dirty="0"/>
              <a:t>STL SPCL</a:t>
            </a:r>
          </a:p>
          <a:p>
            <a:pPr algn="ctr"/>
            <a:endParaRPr lang="fr-FR" sz="3600" dirty="0"/>
          </a:p>
          <a:p>
            <a:pPr algn="ctr"/>
            <a:r>
              <a:rPr lang="fr-FR" sz="3600" dirty="0"/>
              <a:t>BP préparatrice en pharmacie</a:t>
            </a:r>
          </a:p>
          <a:p>
            <a:pPr algn="ctr"/>
            <a:endParaRPr lang="fr-FR" sz="3600" dirty="0"/>
          </a:p>
          <a:p>
            <a:pPr algn="ctr"/>
            <a:r>
              <a:rPr lang="fr-FR" sz="3600" dirty="0">
                <a:solidFill>
                  <a:srgbClr val="FFFF00"/>
                </a:solidFill>
              </a:rPr>
              <a:t>Préparateur(</a:t>
            </a:r>
            <a:r>
              <a:rPr lang="fr-FR" sz="3600" dirty="0" err="1">
                <a:solidFill>
                  <a:srgbClr val="FFFF00"/>
                </a:solidFill>
              </a:rPr>
              <a:t>trice</a:t>
            </a:r>
            <a:r>
              <a:rPr lang="fr-FR" sz="3600" dirty="0">
                <a:solidFill>
                  <a:srgbClr val="FFFF00"/>
                </a:solidFill>
              </a:rPr>
              <a:t>) en pharmacie</a:t>
            </a:r>
          </a:p>
          <a:p>
            <a:pPr algn="ctr"/>
            <a:endParaRPr lang="fr-FR" sz="36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805020" y="2221142"/>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Nolwenn A.</a:t>
            </a:r>
          </a:p>
        </p:txBody>
      </p:sp>
      <p:sp>
        <p:nvSpPr>
          <p:cNvPr id="8" name="Rectangle : coins arrondis 7">
            <a:extLst>
              <a:ext uri="{FF2B5EF4-FFF2-40B4-BE49-F238E27FC236}">
                <a16:creationId xmlns:a16="http://schemas.microsoft.com/office/drawing/2014/main" id="{1C651F64-28FC-47E4-B90B-468065710106}"/>
              </a:ext>
            </a:extLst>
          </p:cNvPr>
          <p:cNvSpPr/>
          <p:nvPr/>
        </p:nvSpPr>
        <p:spPr>
          <a:xfrm>
            <a:off x="289972" y="1566843"/>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santé</a:t>
            </a:r>
          </a:p>
        </p:txBody>
      </p:sp>
      <p:sp>
        <p:nvSpPr>
          <p:cNvPr id="9" name="Rectangle : coins arrondis 8">
            <a:extLst>
              <a:ext uri="{FF2B5EF4-FFF2-40B4-BE49-F238E27FC236}">
                <a16:creationId xmlns:a16="http://schemas.microsoft.com/office/drawing/2014/main" id="{73B66A5F-085B-4B55-8E7B-C0C99204F8E4}"/>
              </a:ext>
            </a:extLst>
          </p:cNvPr>
          <p:cNvSpPr/>
          <p:nvPr/>
        </p:nvSpPr>
        <p:spPr>
          <a:xfrm>
            <a:off x="5942234" y="1347646"/>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+2</a:t>
            </a:r>
          </a:p>
        </p:txBody>
      </p:sp>
      <p:sp>
        <p:nvSpPr>
          <p:cNvPr id="10" name="Rectangle : coins arrondis 9">
            <a:extLst>
              <a:ext uri="{FF2B5EF4-FFF2-40B4-BE49-F238E27FC236}">
                <a16:creationId xmlns:a16="http://schemas.microsoft.com/office/drawing/2014/main" id="{EB8FF457-23DB-4D3B-9ECA-E955C77E8997}"/>
              </a:ext>
            </a:extLst>
          </p:cNvPr>
          <p:cNvSpPr/>
          <p:nvPr/>
        </p:nvSpPr>
        <p:spPr>
          <a:xfrm>
            <a:off x="5804526" y="3051193"/>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Maud C.</a:t>
            </a:r>
          </a:p>
        </p:txBody>
      </p:sp>
      <p:sp>
        <p:nvSpPr>
          <p:cNvPr id="11" name="Rectangle : coins arrondis 10">
            <a:extLst>
              <a:ext uri="{FF2B5EF4-FFF2-40B4-BE49-F238E27FC236}">
                <a16:creationId xmlns:a16="http://schemas.microsoft.com/office/drawing/2014/main" id="{90170D4F-02E8-4346-BFCE-95C4C6EB413A}"/>
              </a:ext>
            </a:extLst>
          </p:cNvPr>
          <p:cNvSpPr/>
          <p:nvPr/>
        </p:nvSpPr>
        <p:spPr>
          <a:xfrm>
            <a:off x="5804526" y="3892672"/>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Benjamin G.</a:t>
            </a:r>
          </a:p>
        </p:txBody>
      </p:sp>
      <p:sp>
        <p:nvSpPr>
          <p:cNvPr id="12" name="Rectangle : coins arrondis 11">
            <a:extLst>
              <a:ext uri="{FF2B5EF4-FFF2-40B4-BE49-F238E27FC236}">
                <a16:creationId xmlns:a16="http://schemas.microsoft.com/office/drawing/2014/main" id="{94218B31-F6E5-4EDD-86DE-70BBE27D7D5C}"/>
              </a:ext>
            </a:extLst>
          </p:cNvPr>
          <p:cNvSpPr/>
          <p:nvPr/>
        </p:nvSpPr>
        <p:spPr>
          <a:xfrm>
            <a:off x="5839833" y="4741557"/>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Elodie C.</a:t>
            </a:r>
          </a:p>
        </p:txBody>
      </p:sp>
      <p:sp>
        <p:nvSpPr>
          <p:cNvPr id="2" name="Rectangle : coins arrondis 1">
            <a:extLst>
              <a:ext uri="{FF2B5EF4-FFF2-40B4-BE49-F238E27FC236}">
                <a16:creationId xmlns:a16="http://schemas.microsoft.com/office/drawing/2014/main" id="{83999F47-B83D-4DD0-AF26-AA9F6A7E5F7C}"/>
              </a:ext>
            </a:extLst>
          </p:cNvPr>
          <p:cNvSpPr/>
          <p:nvPr/>
        </p:nvSpPr>
        <p:spPr>
          <a:xfrm>
            <a:off x="6588224" y="5589239"/>
            <a:ext cx="1728192" cy="68752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6600" dirty="0"/>
              <a:t>…</a:t>
            </a:r>
          </a:p>
        </p:txBody>
      </p:sp>
    </p:spTree>
    <p:extLst>
      <p:ext uri="{BB962C8B-B14F-4D97-AF65-F5344CB8AC3E}">
        <p14:creationId xmlns:p14="http://schemas.microsoft.com/office/powerpoint/2010/main" val="57174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73956" y="2348880"/>
            <a:ext cx="5680752"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r>
              <a:rPr lang="fr-FR" sz="2400" dirty="0"/>
              <a:t>STL SPCL</a:t>
            </a:r>
          </a:p>
          <a:p>
            <a:pPr algn="ctr"/>
            <a:endParaRPr lang="fr-FR" sz="2400" dirty="0"/>
          </a:p>
          <a:p>
            <a:pPr algn="ctr"/>
            <a:r>
              <a:rPr lang="fr-FR" sz="2400" dirty="0"/>
              <a:t>Concours école d’infirmière réussi</a:t>
            </a:r>
          </a:p>
          <a:p>
            <a:pPr algn="ctr"/>
            <a:endParaRPr lang="fr-FR" sz="2400" dirty="0"/>
          </a:p>
          <a:p>
            <a:pPr algn="ctr"/>
            <a:r>
              <a:rPr lang="fr-FR" sz="2400" dirty="0">
                <a:solidFill>
                  <a:srgbClr val="FFFF00"/>
                </a:solidFill>
              </a:rPr>
              <a:t>Marina : 2</a:t>
            </a:r>
            <a:r>
              <a:rPr lang="fr-FR" sz="2400" baseline="30000" dirty="0">
                <a:solidFill>
                  <a:srgbClr val="FFFF00"/>
                </a:solidFill>
              </a:rPr>
              <a:t>ème</a:t>
            </a:r>
            <a:r>
              <a:rPr lang="fr-FR" sz="2400" dirty="0">
                <a:solidFill>
                  <a:srgbClr val="FFFF00"/>
                </a:solidFill>
              </a:rPr>
              <a:t> année en école d’infirmière </a:t>
            </a:r>
          </a:p>
          <a:p>
            <a:pPr algn="ctr"/>
            <a:r>
              <a:rPr lang="fr-FR" sz="2400" dirty="0">
                <a:solidFill>
                  <a:srgbClr val="FFFF00"/>
                </a:solidFill>
              </a:rPr>
              <a:t>(Cavale blanche à Brest)</a:t>
            </a:r>
          </a:p>
          <a:p>
            <a:pPr algn="ctr"/>
            <a:endParaRPr lang="fr-FR" sz="2400" dirty="0">
              <a:solidFill>
                <a:srgbClr val="FFFF00"/>
              </a:solidFill>
            </a:endParaRPr>
          </a:p>
          <a:p>
            <a:pPr algn="ctr"/>
            <a:r>
              <a:rPr lang="fr-FR" sz="2400" dirty="0">
                <a:solidFill>
                  <a:srgbClr val="FFFF00"/>
                </a:solidFill>
              </a:rPr>
              <a:t>Océane : 2</a:t>
            </a:r>
            <a:r>
              <a:rPr lang="fr-FR" sz="2400" baseline="30000" dirty="0">
                <a:solidFill>
                  <a:srgbClr val="FFFF00"/>
                </a:solidFill>
              </a:rPr>
              <a:t>ème</a:t>
            </a:r>
            <a:r>
              <a:rPr lang="fr-FR" sz="2400" dirty="0">
                <a:solidFill>
                  <a:srgbClr val="FFFF00"/>
                </a:solidFill>
              </a:rPr>
              <a:t> année en école (Henri Mondor Paris)</a:t>
            </a:r>
          </a:p>
          <a:p>
            <a:pPr algn="ctr"/>
            <a:endParaRPr lang="fr-FR" sz="24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805020" y="2221142"/>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Marina C.</a:t>
            </a:r>
          </a:p>
        </p:txBody>
      </p:sp>
      <p:sp>
        <p:nvSpPr>
          <p:cNvPr id="8" name="Rectangle : coins arrondis 7">
            <a:extLst>
              <a:ext uri="{FF2B5EF4-FFF2-40B4-BE49-F238E27FC236}">
                <a16:creationId xmlns:a16="http://schemas.microsoft.com/office/drawing/2014/main" id="{1C651F64-28FC-47E4-B90B-468065710106}"/>
              </a:ext>
            </a:extLst>
          </p:cNvPr>
          <p:cNvSpPr/>
          <p:nvPr/>
        </p:nvSpPr>
        <p:spPr>
          <a:xfrm>
            <a:off x="289972" y="1566843"/>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santé</a:t>
            </a:r>
          </a:p>
        </p:txBody>
      </p:sp>
      <p:sp>
        <p:nvSpPr>
          <p:cNvPr id="9" name="Rectangle : coins arrondis 8">
            <a:extLst>
              <a:ext uri="{FF2B5EF4-FFF2-40B4-BE49-F238E27FC236}">
                <a16:creationId xmlns:a16="http://schemas.microsoft.com/office/drawing/2014/main" id="{73B66A5F-085B-4B55-8E7B-C0C99204F8E4}"/>
              </a:ext>
            </a:extLst>
          </p:cNvPr>
          <p:cNvSpPr/>
          <p:nvPr/>
        </p:nvSpPr>
        <p:spPr>
          <a:xfrm>
            <a:off x="5942234" y="1347646"/>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
        <p:nvSpPr>
          <p:cNvPr id="10" name="Rectangle : coins arrondis 9">
            <a:extLst>
              <a:ext uri="{FF2B5EF4-FFF2-40B4-BE49-F238E27FC236}">
                <a16:creationId xmlns:a16="http://schemas.microsoft.com/office/drawing/2014/main" id="{6DFAB280-C97B-481F-B3B4-039608310699}"/>
              </a:ext>
            </a:extLst>
          </p:cNvPr>
          <p:cNvSpPr/>
          <p:nvPr/>
        </p:nvSpPr>
        <p:spPr>
          <a:xfrm>
            <a:off x="5805020" y="3097036"/>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Océane B.</a:t>
            </a:r>
          </a:p>
        </p:txBody>
      </p:sp>
      <p:sp>
        <p:nvSpPr>
          <p:cNvPr id="11" name="Rectangle : coins arrondis 10">
            <a:extLst>
              <a:ext uri="{FF2B5EF4-FFF2-40B4-BE49-F238E27FC236}">
                <a16:creationId xmlns:a16="http://schemas.microsoft.com/office/drawing/2014/main" id="{E33930D2-65C0-4B40-8BF8-E5671E7D0C1A}"/>
              </a:ext>
            </a:extLst>
          </p:cNvPr>
          <p:cNvSpPr/>
          <p:nvPr/>
        </p:nvSpPr>
        <p:spPr>
          <a:xfrm>
            <a:off x="5942234" y="3972930"/>
            <a:ext cx="3020396" cy="26199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t>Océane : </a:t>
            </a:r>
          </a:p>
          <a:p>
            <a:pPr algn="ctr"/>
            <a:r>
              <a:rPr lang="fr-FR" sz="1400" dirty="0"/>
              <a:t>« Le bac STL m’a permis d’acquérir de l’expérience et des connaissances notamment en matière de biologie humaine. La formation en école d’infirmière est intense et enrichissante alternée de cours et de stages. Ce qui me plaît dans le métier c’est principalement le côté relationnel mais aussi les soins techniques »</a:t>
            </a:r>
          </a:p>
        </p:txBody>
      </p:sp>
    </p:spTree>
    <p:extLst>
      <p:ext uri="{BB962C8B-B14F-4D97-AF65-F5344CB8AC3E}">
        <p14:creationId xmlns:p14="http://schemas.microsoft.com/office/powerpoint/2010/main" val="212765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07433" y="2242437"/>
            <a:ext cx="5913165" cy="449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STL SPCL</a:t>
            </a:r>
          </a:p>
          <a:p>
            <a:pPr algn="ctr"/>
            <a:endParaRPr lang="fr-FR" sz="500" dirty="0"/>
          </a:p>
          <a:p>
            <a:pPr algn="ctr"/>
            <a:endParaRPr lang="fr-FR" sz="1100" dirty="0"/>
          </a:p>
          <a:p>
            <a:pPr algn="ctr"/>
            <a:r>
              <a:rPr lang="fr-FR" sz="2800" dirty="0"/>
              <a:t>Prépa PMED (Douarnenez)</a:t>
            </a:r>
          </a:p>
          <a:p>
            <a:pPr algn="ctr"/>
            <a:endParaRPr lang="fr-FR" sz="1100" i="1" dirty="0"/>
          </a:p>
          <a:p>
            <a:pPr algn="ctr"/>
            <a:endParaRPr lang="fr-FR" sz="300" dirty="0">
              <a:solidFill>
                <a:schemeClr val="bg1"/>
              </a:solidFill>
            </a:endParaRPr>
          </a:p>
          <a:p>
            <a:pPr algn="ctr"/>
            <a:r>
              <a:rPr lang="fr-FR" sz="2800" dirty="0"/>
              <a:t>Prépa IDPCES (Brest)</a:t>
            </a:r>
          </a:p>
          <a:p>
            <a:pPr algn="ctr"/>
            <a:endParaRPr lang="fr-FR" sz="1600" dirty="0"/>
          </a:p>
          <a:p>
            <a:pPr algn="ctr"/>
            <a:r>
              <a:rPr lang="fr-FR" sz="2800" dirty="0"/>
              <a:t>Concours d’orthoptiste réussi à Lille</a:t>
            </a:r>
          </a:p>
          <a:p>
            <a:pPr algn="ctr"/>
            <a:r>
              <a:rPr lang="fr-FR" sz="2800" dirty="0"/>
              <a:t>Formation en 3 ans</a:t>
            </a:r>
          </a:p>
          <a:p>
            <a:pPr algn="ctr"/>
            <a:endParaRPr lang="fr-FR" sz="2800" dirty="0"/>
          </a:p>
          <a:p>
            <a:pPr algn="ctr"/>
            <a:r>
              <a:rPr lang="fr-FR" sz="2800" b="1" dirty="0">
                <a:solidFill>
                  <a:srgbClr val="FFFF00"/>
                </a:solidFill>
              </a:rPr>
              <a:t>Orthoptiste à la clinique Pasteur (Brest)</a:t>
            </a:r>
          </a:p>
          <a:p>
            <a:pPr algn="ctr"/>
            <a:endParaRPr lang="fr-FR" b="1" u="sng" dirty="0">
              <a:solidFill>
                <a:srgbClr val="FFFF00"/>
              </a:solidFill>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139544"/>
            <a:ext cx="2880321" cy="78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err="1"/>
              <a:t>Stessy</a:t>
            </a:r>
            <a:r>
              <a:rPr lang="fr-FR" sz="2800" dirty="0"/>
              <a:t> L.</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35377" y="1347528"/>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santé</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56246" y="1332741"/>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Tree>
    <p:extLst>
      <p:ext uri="{BB962C8B-B14F-4D97-AF65-F5344CB8AC3E}">
        <p14:creationId xmlns:p14="http://schemas.microsoft.com/office/powerpoint/2010/main" val="316326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01210" y="2276872"/>
            <a:ext cx="5913165"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STL SPCL</a:t>
            </a:r>
          </a:p>
          <a:p>
            <a:pPr algn="ctr"/>
            <a:endParaRPr lang="fr-FR" sz="600" dirty="0"/>
          </a:p>
          <a:p>
            <a:pPr algn="ctr"/>
            <a:endParaRPr lang="fr-FR" sz="1200" dirty="0"/>
          </a:p>
          <a:p>
            <a:pPr algn="ctr"/>
            <a:r>
              <a:rPr lang="fr-FR" sz="3200" dirty="0"/>
              <a:t>DTS imagerie médicale (Brest)</a:t>
            </a:r>
          </a:p>
          <a:p>
            <a:pPr algn="ctr"/>
            <a:endParaRPr lang="fr-FR" dirty="0"/>
          </a:p>
          <a:p>
            <a:pPr algn="ctr"/>
            <a:r>
              <a:rPr lang="fr-FR" sz="3200" b="1" dirty="0">
                <a:solidFill>
                  <a:srgbClr val="FFFF00"/>
                </a:solidFill>
              </a:rPr>
              <a:t>Manipulatrice dans une clinique en IRM et scanner</a:t>
            </a:r>
          </a:p>
          <a:p>
            <a:pPr algn="ctr"/>
            <a:endParaRPr lang="fr-FR" sz="2000" b="1" u="sng" dirty="0">
              <a:solidFill>
                <a:srgbClr val="FFFF00"/>
              </a:solidFill>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139544"/>
            <a:ext cx="2880321" cy="5693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a:t>Noémie G.</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35377" y="1347528"/>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santé</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56246" y="1332741"/>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
        <p:nvSpPr>
          <p:cNvPr id="10" name="Rectangle : coins arrondis 9">
            <a:extLst>
              <a:ext uri="{FF2B5EF4-FFF2-40B4-BE49-F238E27FC236}">
                <a16:creationId xmlns:a16="http://schemas.microsoft.com/office/drawing/2014/main" id="{A1F39EB8-88ED-4D50-9413-EACA17379F66}"/>
              </a:ext>
            </a:extLst>
          </p:cNvPr>
          <p:cNvSpPr/>
          <p:nvPr/>
        </p:nvSpPr>
        <p:spPr>
          <a:xfrm>
            <a:off x="6086208" y="2805694"/>
            <a:ext cx="3020396" cy="354473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 C’est grâce au bac STL que j’ai eu connaissance de ce métier et que je m’épanouis dans ma vie professionnelle aujourd’hui»</a:t>
            </a:r>
          </a:p>
        </p:txBody>
      </p:sp>
    </p:spTree>
    <p:extLst>
      <p:ext uri="{BB962C8B-B14F-4D97-AF65-F5344CB8AC3E}">
        <p14:creationId xmlns:p14="http://schemas.microsoft.com/office/powerpoint/2010/main" val="298275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B0853-B03F-4DCF-84EA-B6515730CA6A}"/>
              </a:ext>
            </a:extLst>
          </p:cNvPr>
          <p:cNvSpPr>
            <a:spLocks noGrp="1"/>
          </p:cNvSpPr>
          <p:nvPr>
            <p:ph type="ctrTitle"/>
          </p:nvPr>
        </p:nvSpPr>
        <p:spPr>
          <a:xfrm>
            <a:off x="2051720" y="173707"/>
            <a:ext cx="6946540" cy="1470025"/>
          </a:xfrm>
        </p:spPr>
        <p:style>
          <a:lnRef idx="1">
            <a:schemeClr val="accent5"/>
          </a:lnRef>
          <a:fillRef idx="2">
            <a:schemeClr val="accent5"/>
          </a:fillRef>
          <a:effectRef idx="1">
            <a:schemeClr val="accent5"/>
          </a:effectRef>
          <a:fontRef idx="minor">
            <a:schemeClr val="dk1"/>
          </a:fontRef>
        </p:style>
        <p:txBody>
          <a:bodyPr/>
          <a:lstStyle/>
          <a:p>
            <a:r>
              <a:rPr lang="fr-FR" sz="3600" dirty="0">
                <a:ln w="0"/>
                <a:solidFill>
                  <a:schemeClr val="tx2"/>
                </a:solidFill>
                <a:effectLst>
                  <a:outerShdw blurRad="38100" dist="19050" dir="2700000" algn="tl" rotWithShape="0">
                    <a:schemeClr val="dk1">
                      <a:alpha val="40000"/>
                    </a:schemeClr>
                  </a:outerShdw>
                </a:effectLst>
              </a:rPr>
              <a:t>Les filières du lycée Vauban après la seconde générale</a:t>
            </a:r>
          </a:p>
        </p:txBody>
      </p:sp>
      <p:sp>
        <p:nvSpPr>
          <p:cNvPr id="5" name="Rectangle : coins arrondis 4">
            <a:extLst>
              <a:ext uri="{FF2B5EF4-FFF2-40B4-BE49-F238E27FC236}">
                <a16:creationId xmlns:a16="http://schemas.microsoft.com/office/drawing/2014/main" id="{53F5ADEF-E9F6-4D86-890C-610BD647FBC3}"/>
              </a:ext>
            </a:extLst>
          </p:cNvPr>
          <p:cNvSpPr/>
          <p:nvPr/>
        </p:nvSpPr>
        <p:spPr>
          <a:xfrm>
            <a:off x="3167844" y="4221088"/>
            <a:ext cx="266429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000" dirty="0"/>
              <a:t>1</a:t>
            </a:r>
            <a:r>
              <a:rPr lang="fr-FR" sz="4000" baseline="30000" dirty="0"/>
              <a:t>ère</a:t>
            </a:r>
            <a:r>
              <a:rPr lang="fr-FR" sz="4000" dirty="0"/>
              <a:t> STL</a:t>
            </a:r>
          </a:p>
        </p:txBody>
      </p:sp>
      <p:sp>
        <p:nvSpPr>
          <p:cNvPr id="6" name="Rectangle : coins arrondis 5">
            <a:extLst>
              <a:ext uri="{FF2B5EF4-FFF2-40B4-BE49-F238E27FC236}">
                <a16:creationId xmlns:a16="http://schemas.microsoft.com/office/drawing/2014/main" id="{3F7D7DE3-4112-47C5-94BE-772C0797AAA4}"/>
              </a:ext>
            </a:extLst>
          </p:cNvPr>
          <p:cNvSpPr/>
          <p:nvPr/>
        </p:nvSpPr>
        <p:spPr>
          <a:xfrm>
            <a:off x="179512" y="4221088"/>
            <a:ext cx="266429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000" dirty="0"/>
              <a:t>1</a:t>
            </a:r>
            <a:r>
              <a:rPr lang="fr-FR" sz="4000" baseline="30000" dirty="0"/>
              <a:t>ère</a:t>
            </a:r>
            <a:r>
              <a:rPr lang="fr-FR" sz="4000" dirty="0"/>
              <a:t> STI2D</a:t>
            </a:r>
          </a:p>
        </p:txBody>
      </p:sp>
      <p:sp>
        <p:nvSpPr>
          <p:cNvPr id="7" name="Rectangle : coins arrondis 6">
            <a:extLst>
              <a:ext uri="{FF2B5EF4-FFF2-40B4-BE49-F238E27FC236}">
                <a16:creationId xmlns:a16="http://schemas.microsoft.com/office/drawing/2014/main" id="{541191D3-83AE-4561-9447-385BCF495355}"/>
              </a:ext>
            </a:extLst>
          </p:cNvPr>
          <p:cNvSpPr/>
          <p:nvPr/>
        </p:nvSpPr>
        <p:spPr>
          <a:xfrm>
            <a:off x="6164343" y="4221088"/>
            <a:ext cx="266429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600" dirty="0"/>
              <a:t>1</a:t>
            </a:r>
            <a:r>
              <a:rPr lang="fr-FR" sz="3600" baseline="30000" dirty="0"/>
              <a:t>ère</a:t>
            </a:r>
            <a:r>
              <a:rPr lang="fr-FR" sz="3600" dirty="0"/>
              <a:t> générale</a:t>
            </a:r>
          </a:p>
        </p:txBody>
      </p:sp>
      <p:cxnSp>
        <p:nvCxnSpPr>
          <p:cNvPr id="11" name="Connecteur droit avec flèche 10">
            <a:extLst>
              <a:ext uri="{FF2B5EF4-FFF2-40B4-BE49-F238E27FC236}">
                <a16:creationId xmlns:a16="http://schemas.microsoft.com/office/drawing/2014/main" id="{CDA2F4E8-074F-4A2F-8E59-0E9E18228CEE}"/>
              </a:ext>
            </a:extLst>
          </p:cNvPr>
          <p:cNvCxnSpPr>
            <a:stCxn id="4" idx="2"/>
          </p:cNvCxnSpPr>
          <p:nvPr/>
        </p:nvCxnSpPr>
        <p:spPr>
          <a:xfrm flipH="1">
            <a:off x="1511660" y="2924944"/>
            <a:ext cx="3060340" cy="12961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53B53E2-5C52-49F7-96AA-67A309DDC91F}"/>
              </a:ext>
            </a:extLst>
          </p:cNvPr>
          <p:cNvCxnSpPr>
            <a:cxnSpLocks/>
            <a:stCxn id="4" idx="2"/>
            <a:endCxn id="7" idx="0"/>
          </p:cNvCxnSpPr>
          <p:nvPr/>
        </p:nvCxnSpPr>
        <p:spPr>
          <a:xfrm>
            <a:off x="4572000" y="2924944"/>
            <a:ext cx="2924491" cy="12961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58F1F1A2-B24A-4450-AE38-4A69266EE219}"/>
              </a:ext>
            </a:extLst>
          </p:cNvPr>
          <p:cNvCxnSpPr>
            <a:cxnSpLocks/>
            <a:stCxn id="4" idx="2"/>
            <a:endCxn id="5" idx="0"/>
          </p:cNvCxnSpPr>
          <p:nvPr/>
        </p:nvCxnSpPr>
        <p:spPr>
          <a:xfrm flipH="1">
            <a:off x="4499992" y="2924944"/>
            <a:ext cx="72008" cy="12961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Rectangle : coins arrondis 3">
            <a:extLst>
              <a:ext uri="{FF2B5EF4-FFF2-40B4-BE49-F238E27FC236}">
                <a16:creationId xmlns:a16="http://schemas.microsoft.com/office/drawing/2014/main" id="{53D1FD43-F69A-426F-810E-7635045807A2}"/>
              </a:ext>
            </a:extLst>
          </p:cNvPr>
          <p:cNvSpPr/>
          <p:nvPr/>
        </p:nvSpPr>
        <p:spPr>
          <a:xfrm>
            <a:off x="2699792" y="1916832"/>
            <a:ext cx="374441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000" dirty="0"/>
              <a:t>2</a:t>
            </a:r>
            <a:r>
              <a:rPr lang="fr-FR" sz="4000" baseline="30000" dirty="0">
                <a:cs typeface="Arial" panose="020B0604020202020204" pitchFamily="34" charset="0"/>
              </a:rPr>
              <a:t>nde</a:t>
            </a:r>
            <a:r>
              <a:rPr lang="fr-FR" sz="4000" dirty="0">
                <a:cs typeface="Arial" panose="020B0604020202020204" pitchFamily="34" charset="0"/>
              </a:rPr>
              <a:t> générale</a:t>
            </a:r>
          </a:p>
        </p:txBody>
      </p:sp>
      <p:pic>
        <p:nvPicPr>
          <p:cNvPr id="18" name="Image 17" descr="Une image contenant réfrigérateur&#10;&#10;Description générée automatiquement">
            <a:extLst>
              <a:ext uri="{FF2B5EF4-FFF2-40B4-BE49-F238E27FC236}">
                <a16:creationId xmlns:a16="http://schemas.microsoft.com/office/drawing/2014/main" id="{4E5510FE-7B35-46DA-8393-BC0E5888D5B3}"/>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19" name="Rectangle : coins arrondis 18">
            <a:extLst>
              <a:ext uri="{FF2B5EF4-FFF2-40B4-BE49-F238E27FC236}">
                <a16:creationId xmlns:a16="http://schemas.microsoft.com/office/drawing/2014/main" id="{9719FAAB-D8C8-4C6A-88B8-F758ED5A2498}"/>
              </a:ext>
            </a:extLst>
          </p:cNvPr>
          <p:cNvSpPr/>
          <p:nvPr/>
        </p:nvSpPr>
        <p:spPr>
          <a:xfrm>
            <a:off x="3167844" y="5400709"/>
            <a:ext cx="93610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SPCL</a:t>
            </a:r>
          </a:p>
        </p:txBody>
      </p:sp>
      <p:sp>
        <p:nvSpPr>
          <p:cNvPr id="20" name="Rectangle : coins arrondis 19">
            <a:extLst>
              <a:ext uri="{FF2B5EF4-FFF2-40B4-BE49-F238E27FC236}">
                <a16:creationId xmlns:a16="http://schemas.microsoft.com/office/drawing/2014/main" id="{CFAC8E20-4997-40D8-AB8A-9475425B3795}"/>
              </a:ext>
            </a:extLst>
          </p:cNvPr>
          <p:cNvSpPr/>
          <p:nvPr/>
        </p:nvSpPr>
        <p:spPr>
          <a:xfrm>
            <a:off x="4824028" y="5400709"/>
            <a:ext cx="100811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err="1"/>
              <a:t>Biotech</a:t>
            </a:r>
            <a:endParaRPr lang="fr-FR" b="1" dirty="0"/>
          </a:p>
        </p:txBody>
      </p:sp>
      <p:sp>
        <p:nvSpPr>
          <p:cNvPr id="21" name="Rectangle : coins arrondis 20">
            <a:extLst>
              <a:ext uri="{FF2B5EF4-FFF2-40B4-BE49-F238E27FC236}">
                <a16:creationId xmlns:a16="http://schemas.microsoft.com/office/drawing/2014/main" id="{B174E953-797B-4ACD-A5F4-603703354AB1}"/>
              </a:ext>
            </a:extLst>
          </p:cNvPr>
          <p:cNvSpPr/>
          <p:nvPr/>
        </p:nvSpPr>
        <p:spPr>
          <a:xfrm>
            <a:off x="4283968" y="5567300"/>
            <a:ext cx="360040" cy="216024"/>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fr-FR" sz="1400" dirty="0">
                <a:solidFill>
                  <a:schemeClr val="tx2"/>
                </a:solidFill>
              </a:rPr>
              <a:t>ou</a:t>
            </a:r>
          </a:p>
        </p:txBody>
      </p:sp>
    </p:spTree>
    <p:extLst>
      <p:ext uri="{BB962C8B-B14F-4D97-AF65-F5344CB8AC3E}">
        <p14:creationId xmlns:p14="http://schemas.microsoft.com/office/powerpoint/2010/main" val="1525857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15316" y="2469353"/>
            <a:ext cx="4680520" cy="3803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STL SPCL</a:t>
            </a:r>
          </a:p>
          <a:p>
            <a:pPr algn="ctr"/>
            <a:endParaRPr lang="fr-FR" sz="2400" dirty="0"/>
          </a:p>
          <a:p>
            <a:pPr algn="ctr"/>
            <a:r>
              <a:rPr lang="fr-FR" sz="2400" dirty="0"/>
              <a:t>DUT génie bio ABB à Brest</a:t>
            </a:r>
          </a:p>
          <a:p>
            <a:pPr algn="ctr"/>
            <a:endParaRPr lang="fr-FR" sz="2400" dirty="0"/>
          </a:p>
          <a:p>
            <a:pPr algn="ctr"/>
            <a:r>
              <a:rPr lang="fr-FR" sz="2400" b="1" dirty="0">
                <a:solidFill>
                  <a:srgbClr val="FFFF00"/>
                </a:solidFill>
              </a:rPr>
              <a:t>Techniciens de laboratoire dans le milieu hospitalier </a:t>
            </a:r>
            <a:r>
              <a:rPr lang="fr-FR" sz="2400" dirty="0">
                <a:solidFill>
                  <a:srgbClr val="FFFF00"/>
                </a:solidFill>
              </a:rPr>
              <a:t>(hôpital Morvan de Brest) </a:t>
            </a:r>
          </a:p>
          <a:p>
            <a:pPr algn="ctr"/>
            <a:r>
              <a:rPr lang="fr-FR" sz="2400" dirty="0">
                <a:solidFill>
                  <a:srgbClr val="FFFF00"/>
                </a:solidFill>
              </a:rPr>
              <a:t>dans les services de Bactériologie</a:t>
            </a:r>
          </a:p>
          <a:p>
            <a:pPr algn="ctr"/>
            <a:r>
              <a:rPr lang="fr-FR" sz="2400" dirty="0">
                <a:solidFill>
                  <a:srgbClr val="FFFF00"/>
                </a:solidFill>
              </a:rPr>
              <a:t>et d’hématologie</a:t>
            </a: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084446" y="2469353"/>
            <a:ext cx="39604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Théo R.</a:t>
            </a:r>
          </a:p>
        </p:txBody>
      </p:sp>
      <p:sp>
        <p:nvSpPr>
          <p:cNvPr id="8" name="Rectangle : coins arrondis 7">
            <a:extLst>
              <a:ext uri="{FF2B5EF4-FFF2-40B4-BE49-F238E27FC236}">
                <a16:creationId xmlns:a16="http://schemas.microsoft.com/office/drawing/2014/main" id="{EA7841D4-429D-4B8F-B853-F9433956E8AA}"/>
              </a:ext>
            </a:extLst>
          </p:cNvPr>
          <p:cNvSpPr/>
          <p:nvPr/>
        </p:nvSpPr>
        <p:spPr>
          <a:xfrm>
            <a:off x="5084446" y="3380629"/>
            <a:ext cx="39604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Antoine R.</a:t>
            </a:r>
          </a:p>
        </p:txBody>
      </p:sp>
      <p:sp>
        <p:nvSpPr>
          <p:cNvPr id="2" name="Rectangle : coins arrondis 1">
            <a:extLst>
              <a:ext uri="{FF2B5EF4-FFF2-40B4-BE49-F238E27FC236}">
                <a16:creationId xmlns:a16="http://schemas.microsoft.com/office/drawing/2014/main" id="{7A77749D-A31D-45B5-8430-321EB11D47C2}"/>
              </a:ext>
            </a:extLst>
          </p:cNvPr>
          <p:cNvSpPr/>
          <p:nvPr/>
        </p:nvSpPr>
        <p:spPr>
          <a:xfrm>
            <a:off x="115316" y="1415288"/>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biologie et de la santé</a:t>
            </a:r>
          </a:p>
        </p:txBody>
      </p:sp>
      <p:sp>
        <p:nvSpPr>
          <p:cNvPr id="4" name="Rectangle : coins arrondis 3">
            <a:extLst>
              <a:ext uri="{FF2B5EF4-FFF2-40B4-BE49-F238E27FC236}">
                <a16:creationId xmlns:a16="http://schemas.microsoft.com/office/drawing/2014/main" id="{144B71CA-B5DE-4DCC-A511-562A76B09294}"/>
              </a:ext>
            </a:extLst>
          </p:cNvPr>
          <p:cNvSpPr/>
          <p:nvPr/>
        </p:nvSpPr>
        <p:spPr>
          <a:xfrm>
            <a:off x="5940152" y="1415288"/>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+2</a:t>
            </a:r>
          </a:p>
        </p:txBody>
      </p:sp>
    </p:spTree>
    <p:extLst>
      <p:ext uri="{BB962C8B-B14F-4D97-AF65-F5344CB8AC3E}">
        <p14:creationId xmlns:p14="http://schemas.microsoft.com/office/powerpoint/2010/main" val="364052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63814" y="2074578"/>
            <a:ext cx="5913165" cy="4698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STL SPCL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BTSA ANABIOTEC (Pontivy)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Licence Sciences de la Vie parcours Biologie cellulaire Moléculaire et Physiologie (Brest)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FFFF00"/>
                </a:solidFill>
                <a:effectLst/>
                <a:uLnTx/>
                <a:uFillTx/>
                <a:latin typeface="Calibri"/>
                <a:ea typeface="+mn-ea"/>
                <a:cs typeface="+mn-cs"/>
              </a:rPr>
              <a:t>Master Biologie Santé parcours Signalisation cellulaire et Moléculaire (Besançon)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1" i="0" u="sng" strike="noStrike" kern="1200" cap="none" spc="0" normalizeH="0" baseline="0" noProof="0" dirty="0">
              <a:ln>
                <a:noFill/>
              </a:ln>
              <a:solidFill>
                <a:srgbClr val="FFFF00"/>
              </a:solidFill>
              <a:effectLst/>
              <a:uLnTx/>
              <a:uFillTx/>
              <a:latin typeface="Calibri"/>
              <a:ea typeface="+mn-ea"/>
              <a:cs typeface="+mn-cs"/>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139544"/>
            <a:ext cx="2880321" cy="78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Thibault R.</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551559" y="1259632"/>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Domaine de la biologie</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56246" y="1332741"/>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dirty="0">
                <a:ln>
                  <a:noFill/>
                </a:ln>
                <a:solidFill>
                  <a:srgbClr val="FFFF00"/>
                </a:solidFill>
                <a:effectLst/>
                <a:uLnTx/>
                <a:uFillTx/>
                <a:latin typeface="Calibri"/>
                <a:ea typeface="+mn-ea"/>
                <a:cs typeface="+mn-cs"/>
              </a:rPr>
              <a:t>Bac +5</a:t>
            </a:r>
          </a:p>
        </p:txBody>
      </p:sp>
      <p:sp>
        <p:nvSpPr>
          <p:cNvPr id="10" name="Rectangle : coins arrondis 9">
            <a:extLst>
              <a:ext uri="{FF2B5EF4-FFF2-40B4-BE49-F238E27FC236}">
                <a16:creationId xmlns:a16="http://schemas.microsoft.com/office/drawing/2014/main" id="{0C66BA81-C4AA-4B9C-B674-2C1CAA4C85DA}"/>
              </a:ext>
            </a:extLst>
          </p:cNvPr>
          <p:cNvSpPr/>
          <p:nvPr/>
        </p:nvSpPr>
        <p:spPr>
          <a:xfrm>
            <a:off x="6029223" y="3001175"/>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 Le bac STL m'a permis de développer un bloc théorique mais surtout expérimental solide en chimie et biologie. Les cours de biologie/biochimie ont beaucoup participé à ma poursuite d’étude dans le milieu de la biologie. Ce qu'on fait en chimie en terminale et première est pratiquement au même niveau qu'un BTS (sur le plan théorique)»</a:t>
            </a:r>
          </a:p>
        </p:txBody>
      </p:sp>
    </p:spTree>
    <p:extLst>
      <p:ext uri="{BB962C8B-B14F-4D97-AF65-F5344CB8AC3E}">
        <p14:creationId xmlns:p14="http://schemas.microsoft.com/office/powerpoint/2010/main" val="3858017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251519" y="2242437"/>
            <a:ext cx="5570631" cy="4381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STL SPCL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Prépa TB (Rheu)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Ecoles d’ingénieur :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srgbClr val="FFFF00"/>
                </a:solidFill>
                <a:effectLst/>
                <a:uLnTx/>
                <a:uFillTx/>
                <a:latin typeface="Calibri"/>
                <a:ea typeface="+mn-ea"/>
                <a:cs typeface="+mn-cs"/>
              </a:rPr>
              <a:t>Thibaut : </a:t>
            </a:r>
            <a:r>
              <a:rPr kumimoji="0" lang="fr-FR" sz="2400" b="1" i="0" u="none" strike="noStrike" kern="1200" cap="none" spc="0" normalizeH="0" baseline="0" noProof="0" dirty="0" err="1">
                <a:ln>
                  <a:noFill/>
                </a:ln>
                <a:solidFill>
                  <a:srgbClr val="FFFF00"/>
                </a:solidFill>
                <a:effectLst/>
                <a:uLnTx/>
                <a:uFillTx/>
                <a:latin typeface="Calibri"/>
                <a:ea typeface="+mn-ea"/>
                <a:cs typeface="+mn-cs"/>
              </a:rPr>
              <a:t>Agroparistech</a:t>
            </a:r>
            <a:endParaRPr kumimoji="0" lang="fr-FR" sz="2400" b="1"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srgbClr val="FFFF00"/>
                </a:solidFill>
                <a:effectLst/>
                <a:uLnTx/>
                <a:uFillTx/>
                <a:latin typeface="Calibri"/>
                <a:ea typeface="+mn-ea"/>
                <a:cs typeface="+mn-cs"/>
              </a:rPr>
              <a:t>Camille : </a:t>
            </a:r>
            <a:r>
              <a:rPr kumimoji="0" lang="fr-FR" sz="2400" b="1" i="0" u="none" strike="noStrike" kern="1200" cap="none" spc="0" normalizeH="0" baseline="0" noProof="0" dirty="0" err="1">
                <a:ln>
                  <a:noFill/>
                </a:ln>
                <a:solidFill>
                  <a:srgbClr val="FFFF00"/>
                </a:solidFill>
                <a:effectLst/>
                <a:uLnTx/>
                <a:uFillTx/>
                <a:latin typeface="Calibri"/>
                <a:ea typeface="+mn-ea"/>
                <a:cs typeface="+mn-cs"/>
              </a:rPr>
              <a:t>Agrocampus</a:t>
            </a:r>
            <a:r>
              <a:rPr kumimoji="0" lang="fr-FR" sz="2400" b="1" i="0" u="none" strike="noStrike" kern="1200" cap="none" spc="0" normalizeH="0" baseline="0" noProof="0" dirty="0">
                <a:ln>
                  <a:noFill/>
                </a:ln>
                <a:solidFill>
                  <a:srgbClr val="FFFF00"/>
                </a:solidFill>
                <a:effectLst/>
                <a:uLnTx/>
                <a:uFillTx/>
                <a:latin typeface="Calibri"/>
                <a:ea typeface="+mn-ea"/>
                <a:cs typeface="+mn-cs"/>
              </a:rPr>
              <a:t> ouest (Rennes) en spécialisation Halieutique mer et littoral</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srgbClr val="FFFF00"/>
                </a:solidFill>
                <a:effectLst/>
                <a:uLnTx/>
                <a:uFillTx/>
                <a:latin typeface="Calibri"/>
                <a:ea typeface="+mn-ea"/>
                <a:cs typeface="+mn-cs"/>
              </a:rPr>
              <a:t>Emile : ENSAT Toulouse (agronomie)</a:t>
            </a:r>
            <a:endParaRPr kumimoji="0" lang="fr-FR" sz="20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043864" y="2203313"/>
            <a:ext cx="2978342"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a:ea typeface="+mn-ea"/>
                <a:cs typeface="+mn-cs"/>
              </a:rPr>
              <a:t>Thibaut LG</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522465" y="1390654"/>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Domaine de la biologie</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5984546" y="1338489"/>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dirty="0">
                <a:ln>
                  <a:noFill/>
                </a:ln>
                <a:solidFill>
                  <a:srgbClr val="FFFF00"/>
                </a:solidFill>
                <a:effectLst/>
                <a:uLnTx/>
                <a:uFillTx/>
                <a:latin typeface="Calibri"/>
                <a:ea typeface="+mn-ea"/>
                <a:cs typeface="+mn-cs"/>
              </a:rPr>
              <a:t>Bac + 4-5</a:t>
            </a:r>
          </a:p>
        </p:txBody>
      </p:sp>
      <p:sp>
        <p:nvSpPr>
          <p:cNvPr id="10" name="Rectangle : coins arrondis 9">
            <a:extLst>
              <a:ext uri="{FF2B5EF4-FFF2-40B4-BE49-F238E27FC236}">
                <a16:creationId xmlns:a16="http://schemas.microsoft.com/office/drawing/2014/main" id="{A466DF03-E85C-4BCE-B6B6-1DD967A8F62C}"/>
              </a:ext>
            </a:extLst>
          </p:cNvPr>
          <p:cNvSpPr/>
          <p:nvPr/>
        </p:nvSpPr>
        <p:spPr>
          <a:xfrm>
            <a:off x="6066544" y="3074481"/>
            <a:ext cx="2978342"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Camille D</a:t>
            </a:r>
          </a:p>
        </p:txBody>
      </p:sp>
      <p:sp>
        <p:nvSpPr>
          <p:cNvPr id="11" name="Rectangle : coins arrondis 10">
            <a:extLst>
              <a:ext uri="{FF2B5EF4-FFF2-40B4-BE49-F238E27FC236}">
                <a16:creationId xmlns:a16="http://schemas.microsoft.com/office/drawing/2014/main" id="{E9E663F7-69B0-47C8-A0BC-656008AA7965}"/>
              </a:ext>
            </a:extLst>
          </p:cNvPr>
          <p:cNvSpPr/>
          <p:nvPr/>
        </p:nvSpPr>
        <p:spPr>
          <a:xfrm>
            <a:off x="6066544" y="3967368"/>
            <a:ext cx="2978342"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Emile M.</a:t>
            </a:r>
          </a:p>
        </p:txBody>
      </p:sp>
    </p:spTree>
    <p:extLst>
      <p:ext uri="{BB962C8B-B14F-4D97-AF65-F5344CB8AC3E}">
        <p14:creationId xmlns:p14="http://schemas.microsoft.com/office/powerpoint/2010/main" val="100006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61511" y="2242436"/>
            <a:ext cx="5760640" cy="461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STL SPCL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DUT génie bio ABB à Angers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Licence 3 Sciences de la vie option génétique et biologie cellulaire (Lyon)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3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FFFF00"/>
                </a:solidFill>
                <a:effectLst/>
                <a:uLnTx/>
                <a:uFillTx/>
                <a:latin typeface="Calibri"/>
                <a:ea typeface="+mn-ea"/>
                <a:cs typeface="+mn-cs"/>
              </a:rPr>
              <a:t>Master cancer (Lyon)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FFFF00"/>
                </a:solidFill>
                <a:effectLst/>
                <a:uLnTx/>
                <a:uFillTx/>
                <a:latin typeface="Calibri"/>
                <a:ea typeface="+mn-ea"/>
                <a:cs typeface="+mn-cs"/>
              </a:rPr>
              <a:t>Parcours innovation thérapeutique et cancérologie</a:t>
            </a: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a:ea typeface="+mn-ea"/>
                <a:cs typeface="+mn-cs"/>
              </a:rPr>
              <a:t> </a:t>
            </a:r>
            <a:r>
              <a:rPr kumimoji="0" lang="fr-FR" sz="2800" b="1" i="0" u="sng" strike="noStrike" kern="1200" cap="none" spc="0" normalizeH="0" baseline="0" noProof="0" dirty="0">
                <a:ln>
                  <a:noFill/>
                </a:ln>
                <a:solidFill>
                  <a:srgbClr val="FFC000"/>
                </a:solidFill>
                <a:effectLst/>
                <a:uLnTx/>
                <a:uFillTx/>
                <a:latin typeface="Calibri"/>
                <a:ea typeface="+mn-ea"/>
                <a:cs typeface="+mn-cs"/>
              </a:rPr>
              <a:t>objectif</a:t>
            </a:r>
            <a:r>
              <a:rPr kumimoji="0" lang="fr-FR" sz="2800" b="0" i="0" u="none" strike="noStrike" kern="1200" cap="none" spc="0" normalizeH="0" baseline="0" noProof="0" dirty="0">
                <a:ln>
                  <a:noFill/>
                </a:ln>
                <a:solidFill>
                  <a:srgbClr val="FFC000"/>
                </a:solidFill>
                <a:effectLst/>
                <a:uLnTx/>
                <a:uFillTx/>
                <a:latin typeface="Calibri"/>
                <a:ea typeface="+mn-ea"/>
                <a:cs typeface="+mn-cs"/>
              </a:rPr>
              <a:t> : poste d’attachée de recherche clinique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242436"/>
            <a:ext cx="2880321"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a:ea typeface="+mn-ea"/>
                <a:cs typeface="+mn-cs"/>
              </a:rPr>
              <a:t>Lucie L.</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279134" y="1366802"/>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Domaine de la biologie et de la santé</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5984546" y="1338489"/>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dirty="0">
                <a:ln>
                  <a:noFill/>
                </a:ln>
                <a:solidFill>
                  <a:srgbClr val="FFFF00"/>
                </a:solidFill>
                <a:effectLst/>
                <a:uLnTx/>
                <a:uFillTx/>
                <a:latin typeface="Calibri"/>
                <a:ea typeface="+mn-ea"/>
                <a:cs typeface="+mn-cs"/>
              </a:rPr>
              <a:t>Bac +6</a:t>
            </a:r>
          </a:p>
        </p:txBody>
      </p:sp>
    </p:spTree>
    <p:extLst>
      <p:ext uri="{BB962C8B-B14F-4D97-AF65-F5344CB8AC3E}">
        <p14:creationId xmlns:p14="http://schemas.microsoft.com/office/powerpoint/2010/main" val="159965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99114" y="2195845"/>
            <a:ext cx="5913165" cy="461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STL SPCL</a:t>
            </a:r>
          </a:p>
          <a:p>
            <a:pPr algn="ctr"/>
            <a:endParaRPr lang="fr-FR" sz="1200" dirty="0"/>
          </a:p>
          <a:p>
            <a:pPr algn="ctr"/>
            <a:r>
              <a:rPr lang="fr-FR" sz="2000" dirty="0"/>
              <a:t>DUT génie bio option ABB à Brest</a:t>
            </a:r>
          </a:p>
          <a:p>
            <a:pPr algn="ctr"/>
            <a:endParaRPr lang="fr-FR" sz="2000" dirty="0"/>
          </a:p>
          <a:p>
            <a:pPr algn="ctr"/>
            <a:r>
              <a:rPr lang="fr-FR" sz="2000" dirty="0"/>
              <a:t>Licence  2 et 3 de biologie (Lorient)</a:t>
            </a:r>
          </a:p>
          <a:p>
            <a:pPr algn="ctr"/>
            <a:r>
              <a:rPr lang="fr-FR" sz="2000" dirty="0"/>
              <a:t> </a:t>
            </a:r>
          </a:p>
          <a:p>
            <a:pPr algn="ctr"/>
            <a:r>
              <a:rPr lang="fr-FR" sz="2000" dirty="0"/>
              <a:t>Master de Neurosciences (Angers)</a:t>
            </a:r>
          </a:p>
          <a:p>
            <a:pPr algn="ctr"/>
            <a:r>
              <a:rPr lang="fr-FR" sz="2000" dirty="0"/>
              <a:t>Stage de M2 à Québec (sur la maladie de Parkinson)</a:t>
            </a:r>
          </a:p>
          <a:p>
            <a:pPr algn="ctr"/>
            <a:endParaRPr lang="fr-FR" sz="2000" dirty="0"/>
          </a:p>
          <a:p>
            <a:pPr algn="ctr"/>
            <a:r>
              <a:rPr lang="fr-FR" sz="2000" dirty="0">
                <a:solidFill>
                  <a:srgbClr val="FFFF00"/>
                </a:solidFill>
              </a:rPr>
              <a:t>Doctorat de Neurosciences (faculté de médecine de Laval) projet en fondamental et en clinique avec des patients atteints de la maladie de Parkinson</a:t>
            </a:r>
          </a:p>
          <a:p>
            <a:pPr algn="ctr"/>
            <a:endParaRPr lang="fr-FR" sz="800" dirty="0"/>
          </a:p>
          <a:p>
            <a:pPr algn="ctr"/>
            <a:endParaRPr lang="fr-FR" sz="200" dirty="0"/>
          </a:p>
          <a:p>
            <a:pPr algn="ctr"/>
            <a:endParaRPr lang="fr-FR" sz="9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348880"/>
            <a:ext cx="2880321"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a:t>Estelle G.</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511637" y="1357313"/>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biologie et de la santé</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29068" y="1350658"/>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+6</a:t>
            </a:r>
          </a:p>
        </p:txBody>
      </p:sp>
      <p:sp>
        <p:nvSpPr>
          <p:cNvPr id="10" name="Rectangle : coins arrondis 9">
            <a:extLst>
              <a:ext uri="{FF2B5EF4-FFF2-40B4-BE49-F238E27FC236}">
                <a16:creationId xmlns:a16="http://schemas.microsoft.com/office/drawing/2014/main" id="{0C66BA81-C4AA-4B9C-B674-2C1CAA4C85DA}"/>
              </a:ext>
            </a:extLst>
          </p:cNvPr>
          <p:cNvSpPr/>
          <p:nvPr/>
        </p:nvSpPr>
        <p:spPr>
          <a:xfrm>
            <a:off x="6164566" y="3015970"/>
            <a:ext cx="2880320"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 Le bac STL m’a donné goût aux sciences et mes études postbac m’ont permis de découvrir la passion de la recherche»</a:t>
            </a:r>
          </a:p>
        </p:txBody>
      </p:sp>
    </p:spTree>
    <p:extLst>
      <p:ext uri="{BB962C8B-B14F-4D97-AF65-F5344CB8AC3E}">
        <p14:creationId xmlns:p14="http://schemas.microsoft.com/office/powerpoint/2010/main" val="85394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61511" y="2519601"/>
            <a:ext cx="5760640"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dirty="0"/>
              <a:t>STL SPCL</a:t>
            </a:r>
          </a:p>
          <a:p>
            <a:pPr algn="ctr"/>
            <a:endParaRPr lang="fr-FR" dirty="0"/>
          </a:p>
          <a:p>
            <a:pPr algn="ctr"/>
            <a:r>
              <a:rPr lang="fr-FR" dirty="0"/>
              <a:t>DUT génie bio ABB à Brest</a:t>
            </a:r>
          </a:p>
          <a:p>
            <a:pPr algn="ctr"/>
            <a:endParaRPr lang="fr-FR" dirty="0"/>
          </a:p>
          <a:p>
            <a:pPr algn="ctr"/>
            <a:r>
              <a:rPr lang="fr-FR" dirty="0"/>
              <a:t>Licence pro analyse et traçabilité en laboratoire</a:t>
            </a:r>
          </a:p>
          <a:p>
            <a:pPr algn="ctr"/>
            <a:endParaRPr lang="fr-FR" dirty="0"/>
          </a:p>
          <a:p>
            <a:pPr algn="ctr"/>
            <a:r>
              <a:rPr lang="fr-FR" dirty="0"/>
              <a:t>CCI Rochefort : formation en alternance en chef de projet qualité sécurité environnement (QSE) -  2 ans</a:t>
            </a:r>
          </a:p>
          <a:p>
            <a:pPr algn="ctr"/>
            <a:r>
              <a:rPr lang="fr-FR" dirty="0"/>
              <a:t>(entreprise de traitement de surface et conditionnement de dispositifs médicaux)</a:t>
            </a:r>
          </a:p>
          <a:p>
            <a:pPr algn="ctr"/>
            <a:endParaRPr lang="fr-FR" dirty="0"/>
          </a:p>
          <a:p>
            <a:pPr algn="ctr"/>
            <a:r>
              <a:rPr lang="fr-FR" b="1" dirty="0">
                <a:solidFill>
                  <a:srgbClr val="FFFF00"/>
                </a:solidFill>
              </a:rPr>
              <a:t>École de commerce en alternance (en stratégie environnementale) en tant que responsable QSE dans une entreprise de collecte de déche</a:t>
            </a:r>
            <a:r>
              <a:rPr lang="fr-FR" dirty="0">
                <a:solidFill>
                  <a:srgbClr val="FFFF00"/>
                </a:solidFill>
              </a:rPr>
              <a:t>ts </a:t>
            </a:r>
          </a:p>
          <a:p>
            <a:pPr algn="ctr"/>
            <a:r>
              <a:rPr lang="fr-FR" dirty="0"/>
              <a:t> </a:t>
            </a:r>
          </a:p>
          <a:p>
            <a:pPr algn="ctr"/>
            <a:endParaRPr lang="fr-FR"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804526" y="2242437"/>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Héloïse B.</a:t>
            </a:r>
          </a:p>
        </p:txBody>
      </p:sp>
      <p:sp>
        <p:nvSpPr>
          <p:cNvPr id="2" name="Rectangle : coins arrondis 1">
            <a:extLst>
              <a:ext uri="{FF2B5EF4-FFF2-40B4-BE49-F238E27FC236}">
                <a16:creationId xmlns:a16="http://schemas.microsoft.com/office/drawing/2014/main" id="{69FB3CAD-76D4-45C7-8A5E-2058BABDAAEB}"/>
              </a:ext>
            </a:extLst>
          </p:cNvPr>
          <p:cNvSpPr/>
          <p:nvPr/>
        </p:nvSpPr>
        <p:spPr>
          <a:xfrm>
            <a:off x="6009246" y="3068959"/>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 Je suis actuellement responsable d’un groupe de 150 salariés où j’ai tout à mettre en place.</a:t>
            </a:r>
          </a:p>
          <a:p>
            <a:pPr algn="ctr"/>
            <a:r>
              <a:rPr lang="fr-FR" dirty="0"/>
              <a:t>La biologie me sert pour le côté « environnemental » de mon métier notamment tout ce qui concerne la biodiversité. Mes connaissances en santé me sont utiles pour le volet sécurité au travail. »</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269117" y="1396020"/>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biologie et de l’environnement</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5984546" y="1338489"/>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+6</a:t>
            </a:r>
          </a:p>
        </p:txBody>
      </p:sp>
    </p:spTree>
    <p:extLst>
      <p:ext uri="{BB962C8B-B14F-4D97-AF65-F5344CB8AC3E}">
        <p14:creationId xmlns:p14="http://schemas.microsoft.com/office/powerpoint/2010/main" val="748963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39619" y="2399677"/>
            <a:ext cx="5728525" cy="4458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bg1"/>
                </a:solidFill>
                <a:latin typeface="Arial" panose="020B0604020202020204" pitchFamily="34" charset="0"/>
                <a:cs typeface="Arial" panose="020B0604020202020204" pitchFamily="34" charset="0"/>
              </a:rPr>
              <a:t>STL SPCL</a:t>
            </a:r>
          </a:p>
          <a:p>
            <a:pPr algn="ctr"/>
            <a:endParaRPr lang="fr-FR" sz="3600" dirty="0">
              <a:solidFill>
                <a:schemeClr val="bg1"/>
              </a:solidFill>
              <a:latin typeface="Arial" panose="020B0604020202020204" pitchFamily="34" charset="0"/>
              <a:cs typeface="Arial" panose="020B0604020202020204" pitchFamily="34" charset="0"/>
            </a:endParaRPr>
          </a:p>
          <a:p>
            <a:pPr algn="ctr"/>
            <a:r>
              <a:rPr lang="fr-FR" sz="3600" dirty="0" err="1">
                <a:solidFill>
                  <a:srgbClr val="FFFF00"/>
                </a:solidFill>
                <a:latin typeface="Arial" panose="020B0604020202020204" pitchFamily="34" charset="0"/>
                <a:cs typeface="Arial" panose="020B0604020202020204" pitchFamily="34" charset="0"/>
              </a:rPr>
              <a:t>Intechmer</a:t>
            </a:r>
            <a:r>
              <a:rPr lang="fr-FR" sz="3600" dirty="0">
                <a:solidFill>
                  <a:srgbClr val="FFFF00"/>
                </a:solidFill>
                <a:latin typeface="Arial" panose="020B0604020202020204" pitchFamily="34" charset="0"/>
                <a:cs typeface="Arial" panose="020B0604020202020204" pitchFamily="34" charset="0"/>
              </a:rPr>
              <a:t> (Cherbourg) : </a:t>
            </a:r>
            <a:r>
              <a:rPr lang="fr-FR" sz="3600" dirty="0" err="1">
                <a:solidFill>
                  <a:srgbClr val="FFFF00"/>
                </a:solidFill>
                <a:latin typeface="Arial" panose="020B0604020202020204" pitchFamily="34" charset="0"/>
                <a:cs typeface="Arial" panose="020B0604020202020204" pitchFamily="34" charset="0"/>
              </a:rPr>
              <a:t>bachelor</a:t>
            </a:r>
            <a:r>
              <a:rPr lang="fr-FR" sz="3600" dirty="0">
                <a:solidFill>
                  <a:srgbClr val="FFFF00"/>
                </a:solidFill>
                <a:latin typeface="Arial" panose="020B0604020202020204" pitchFamily="34" charset="0"/>
                <a:cs typeface="Arial" panose="020B0604020202020204" pitchFamily="34" charset="0"/>
              </a:rPr>
              <a:t> océanographe-prospecteur (3 ans)</a:t>
            </a:r>
          </a:p>
          <a:p>
            <a:pPr algn="ctr"/>
            <a:endParaRPr lang="fr-FR" sz="3600" dirty="0">
              <a:solidFill>
                <a:schemeClr val="bg1"/>
              </a:solidFill>
              <a:latin typeface="Arial" panose="020B0604020202020204" pitchFamily="34" charset="0"/>
              <a:cs typeface="Arial" panose="020B0604020202020204" pitchFamily="34" charset="0"/>
            </a:endParaRPr>
          </a:p>
          <a:p>
            <a:pPr algn="ctr"/>
            <a:endParaRPr lang="fr-FR" sz="3600" dirty="0">
              <a:solidFill>
                <a:schemeClr val="bg1"/>
              </a:solidFill>
              <a:latin typeface="Arial" panose="020B0604020202020204" pitchFamily="34" charset="0"/>
              <a:cs typeface="Arial" panose="020B0604020202020204" pitchFamily="34" charset="0"/>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64565" y="2170963"/>
            <a:ext cx="2880321" cy="5566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a:t>Soline B.</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35377" y="1474640"/>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biologie marine</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56246" y="1332741"/>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
        <p:nvSpPr>
          <p:cNvPr id="10" name="Rectangle : coins arrondis 9">
            <a:extLst>
              <a:ext uri="{FF2B5EF4-FFF2-40B4-BE49-F238E27FC236}">
                <a16:creationId xmlns:a16="http://schemas.microsoft.com/office/drawing/2014/main" id="{872FE529-3FF3-4B6A-B21A-2AB35B7990DA}"/>
              </a:ext>
            </a:extLst>
          </p:cNvPr>
          <p:cNvSpPr/>
          <p:nvPr/>
        </p:nvSpPr>
        <p:spPr>
          <a:xfrm>
            <a:off x="5983985" y="2863281"/>
            <a:ext cx="3020396" cy="39038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 Nous sommes formés pour être cadre techniques dans différents domaines océanographiques appliqués: énergies marine renouvelables, travaux sous-marins, recherche, exploration et exploitation de ressources minérales marines, mise au point de nouvelles techniques d'exploration, gestion des données océanographiques... »</a:t>
            </a:r>
          </a:p>
        </p:txBody>
      </p:sp>
    </p:spTree>
    <p:extLst>
      <p:ext uri="{BB962C8B-B14F-4D97-AF65-F5344CB8AC3E}">
        <p14:creationId xmlns:p14="http://schemas.microsoft.com/office/powerpoint/2010/main" val="2341380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07433" y="2242437"/>
            <a:ext cx="5913165" cy="461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STL SPCL</a:t>
            </a:r>
          </a:p>
          <a:p>
            <a:pPr algn="ctr"/>
            <a:endParaRPr lang="fr-FR" sz="600" dirty="0"/>
          </a:p>
          <a:p>
            <a:pPr algn="ctr"/>
            <a:endParaRPr lang="fr-FR" sz="600" dirty="0"/>
          </a:p>
          <a:p>
            <a:pPr algn="ctr"/>
            <a:r>
              <a:rPr lang="fr-FR" sz="1400" dirty="0"/>
              <a:t>DEUST technicien de la mer et du littoral (valorisation et production des bioressources aquatiques) à Boulogne sur mer</a:t>
            </a:r>
            <a:endParaRPr lang="fr-FR" sz="1400" i="1" dirty="0"/>
          </a:p>
          <a:p>
            <a:pPr algn="ctr"/>
            <a:endParaRPr lang="fr-FR" sz="600" i="1" dirty="0"/>
          </a:p>
          <a:p>
            <a:pPr algn="ctr"/>
            <a:endParaRPr lang="fr-FR" sz="100" dirty="0">
              <a:solidFill>
                <a:schemeClr val="bg1"/>
              </a:solidFill>
            </a:endParaRPr>
          </a:p>
          <a:p>
            <a:pPr algn="ctr"/>
            <a:r>
              <a:rPr lang="fr-FR" sz="1400" dirty="0"/>
              <a:t>Licence pro restauration écologique et développement durable</a:t>
            </a:r>
          </a:p>
          <a:p>
            <a:pPr algn="ctr"/>
            <a:endParaRPr lang="fr-FR" sz="1200" dirty="0"/>
          </a:p>
          <a:p>
            <a:pPr algn="ctr"/>
            <a:r>
              <a:rPr lang="fr-FR" sz="1200" dirty="0"/>
              <a:t>Stagiaire technicien d’aquarium à Océanopolis</a:t>
            </a:r>
          </a:p>
          <a:p>
            <a:pPr algn="ctr"/>
            <a:endParaRPr lang="fr-FR" sz="1200" dirty="0"/>
          </a:p>
          <a:p>
            <a:pPr algn="ctr"/>
            <a:r>
              <a:rPr lang="fr-FR" sz="1200" dirty="0"/>
              <a:t>Assistante de plongée sous-marine (CRIOBE) dans le cadre d’une thèse « interaction Homme-requin » à Moorea, Tahiti, </a:t>
            </a:r>
            <a:r>
              <a:rPr lang="fr-FR" sz="1200" dirty="0" err="1"/>
              <a:t>Maiao</a:t>
            </a:r>
            <a:r>
              <a:rPr lang="fr-FR" sz="1200" dirty="0"/>
              <a:t>, </a:t>
            </a:r>
            <a:r>
              <a:rPr lang="fr-FR" sz="1200" dirty="0" err="1"/>
              <a:t>Tetiaora</a:t>
            </a:r>
            <a:endParaRPr lang="fr-FR" sz="1200" dirty="0"/>
          </a:p>
          <a:p>
            <a:pPr algn="ctr"/>
            <a:endParaRPr lang="fr-FR" sz="1200" dirty="0"/>
          </a:p>
          <a:p>
            <a:pPr algn="ctr"/>
            <a:r>
              <a:rPr lang="fr-FR" sz="1200" dirty="0"/>
              <a:t>Stagiaire technicien au centre de recherches insulaires et observatoire de l’environnement (Moorea)</a:t>
            </a:r>
          </a:p>
          <a:p>
            <a:pPr algn="ctr"/>
            <a:endParaRPr lang="fr-FR" sz="1200" dirty="0"/>
          </a:p>
          <a:p>
            <a:pPr algn="ctr"/>
            <a:r>
              <a:rPr lang="fr-FR" sz="1200" dirty="0"/>
              <a:t>Observatrice des pêches thonières (OCEANIC DEVELOPPEMENT) dans l’océan indien</a:t>
            </a:r>
          </a:p>
          <a:p>
            <a:pPr algn="ctr"/>
            <a:endParaRPr lang="fr-FR" sz="1200" dirty="0"/>
          </a:p>
          <a:p>
            <a:pPr algn="ctr"/>
            <a:r>
              <a:rPr lang="fr-FR" sz="1200" dirty="0"/>
              <a:t>Technicienne aquacole chez ECOCEAN dans le cadre du projet CASCIOMAR (région de Marseille)</a:t>
            </a:r>
          </a:p>
          <a:p>
            <a:pPr algn="ctr"/>
            <a:endParaRPr lang="fr-FR" sz="1200" dirty="0"/>
          </a:p>
          <a:p>
            <a:pPr algn="ctr"/>
            <a:r>
              <a:rPr lang="fr-FR" sz="1200" dirty="0"/>
              <a:t>Enquêtrice économique chez IFREMER (région de Brest)</a:t>
            </a:r>
          </a:p>
          <a:p>
            <a:pPr algn="ctr"/>
            <a:endParaRPr lang="fr-FR" sz="1200" dirty="0"/>
          </a:p>
          <a:p>
            <a:pPr algn="ctr"/>
            <a:r>
              <a:rPr lang="fr-FR" sz="1600" b="1" dirty="0">
                <a:solidFill>
                  <a:srgbClr val="FFFF00"/>
                </a:solidFill>
              </a:rPr>
              <a:t>Technicienne en écologie benthique chez IFREMER (à Sète)</a:t>
            </a:r>
          </a:p>
          <a:p>
            <a:pPr algn="ctr"/>
            <a:endParaRPr lang="fr-FR" sz="1200" dirty="0"/>
          </a:p>
          <a:p>
            <a:pPr algn="ctr"/>
            <a:endParaRPr lang="fr-FR" sz="12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139544"/>
            <a:ext cx="2880321" cy="78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a:t>Laurianne D.</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511637" y="1357313"/>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biologie marine </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5984546" y="1338489"/>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
        <p:nvSpPr>
          <p:cNvPr id="10" name="Rectangle : coins arrondis 9">
            <a:extLst>
              <a:ext uri="{FF2B5EF4-FFF2-40B4-BE49-F238E27FC236}">
                <a16:creationId xmlns:a16="http://schemas.microsoft.com/office/drawing/2014/main" id="{0C66BA81-C4AA-4B9C-B674-2C1CAA4C85DA}"/>
              </a:ext>
            </a:extLst>
          </p:cNvPr>
          <p:cNvSpPr/>
          <p:nvPr/>
        </p:nvSpPr>
        <p:spPr>
          <a:xfrm>
            <a:off x="6123604" y="3041430"/>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dirty="0"/>
              <a:t>« Le bac STL m’a permis d’acquérir des techniques de travail de laboratoire grâce aux nombreux TP et plus particulièrement une rigueur scientifique qui m’a servie également pour le travail de terrain»</a:t>
            </a:r>
          </a:p>
        </p:txBody>
      </p:sp>
    </p:spTree>
    <p:extLst>
      <p:ext uri="{BB962C8B-B14F-4D97-AF65-F5344CB8AC3E}">
        <p14:creationId xmlns:p14="http://schemas.microsoft.com/office/powerpoint/2010/main" val="412411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07433" y="2242437"/>
            <a:ext cx="5913165" cy="3922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STL SPCL</a:t>
            </a:r>
          </a:p>
          <a:p>
            <a:pPr algn="ctr"/>
            <a:endParaRPr lang="fr-FR" sz="1200" dirty="0"/>
          </a:p>
          <a:p>
            <a:pPr algn="ctr"/>
            <a:endParaRPr lang="fr-FR" sz="1200" dirty="0"/>
          </a:p>
          <a:p>
            <a:pPr algn="ctr"/>
            <a:r>
              <a:rPr lang="fr-FR" sz="3200" dirty="0"/>
              <a:t>BTS opticien lunetier (Fougères)</a:t>
            </a:r>
          </a:p>
          <a:p>
            <a:pPr algn="ctr"/>
            <a:endParaRPr lang="fr-FR" sz="1200" i="1" dirty="0"/>
          </a:p>
          <a:p>
            <a:pPr algn="ctr"/>
            <a:endParaRPr lang="fr-FR" sz="400" dirty="0">
              <a:solidFill>
                <a:schemeClr val="bg1"/>
              </a:solidFill>
            </a:endParaRPr>
          </a:p>
          <a:p>
            <a:pPr algn="ctr"/>
            <a:r>
              <a:rPr lang="fr-FR" sz="3200" dirty="0"/>
              <a:t>Licence pro en santé oculaire (Nantes)</a:t>
            </a:r>
          </a:p>
          <a:p>
            <a:pPr algn="ctr"/>
            <a:endParaRPr lang="fr-FR" sz="3200" dirty="0"/>
          </a:p>
          <a:p>
            <a:pPr algn="ctr"/>
            <a:r>
              <a:rPr lang="fr-FR" sz="3200" b="1" dirty="0">
                <a:solidFill>
                  <a:srgbClr val="FFFF00"/>
                </a:solidFill>
              </a:rPr>
              <a:t>Opticienne à Rennes chez </a:t>
            </a:r>
            <a:r>
              <a:rPr lang="fr-FR" sz="3200" b="1" dirty="0" err="1">
                <a:solidFill>
                  <a:srgbClr val="FFFF00"/>
                </a:solidFill>
              </a:rPr>
              <a:t>Atol</a:t>
            </a:r>
            <a:endParaRPr lang="fr-FR" sz="3200" b="1" dirty="0">
              <a:solidFill>
                <a:srgbClr val="FFFF00"/>
              </a:solidFill>
            </a:endParaRPr>
          </a:p>
          <a:p>
            <a:pPr algn="ctr"/>
            <a:endParaRPr lang="fr-FR" sz="2000" b="1" u="sng" dirty="0">
              <a:solidFill>
                <a:srgbClr val="FFFF00"/>
              </a:solidFill>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139544"/>
            <a:ext cx="2880321" cy="78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a:t>Marion C.</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35377" y="1347528"/>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physique et de la santé</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56246" y="1332741"/>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
        <p:nvSpPr>
          <p:cNvPr id="10" name="Rectangle : coins arrondis 9">
            <a:extLst>
              <a:ext uri="{FF2B5EF4-FFF2-40B4-BE49-F238E27FC236}">
                <a16:creationId xmlns:a16="http://schemas.microsoft.com/office/drawing/2014/main" id="{0C66BA81-C4AA-4B9C-B674-2C1CAA4C85DA}"/>
              </a:ext>
            </a:extLst>
          </p:cNvPr>
          <p:cNvSpPr/>
          <p:nvPr/>
        </p:nvSpPr>
        <p:spPr>
          <a:xfrm>
            <a:off x="6123604" y="3041430"/>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 La licence pro m’a permis d’approfondir le métier. </a:t>
            </a:r>
            <a:r>
              <a:rPr lang="fr-FR" sz="1600" dirty="0" err="1"/>
              <a:t>Ene</a:t>
            </a:r>
            <a:r>
              <a:rPr lang="fr-FR" sz="1600" dirty="0"/>
              <a:t> effet maintenant je peux réaliser des adaptations lentilles souples et rigides en magasin, des examens de vue basse vision (personnes atteintes de DMLA, glaucomes ou ayant des problèmes à la rétine). Le métier est très intéressant car on touche à tout (la vente, la santé oculaire, l’atelier : réparation et taillage des verres à la machine).»</a:t>
            </a:r>
          </a:p>
        </p:txBody>
      </p:sp>
    </p:spTree>
    <p:extLst>
      <p:ext uri="{BB962C8B-B14F-4D97-AF65-F5344CB8AC3E}">
        <p14:creationId xmlns:p14="http://schemas.microsoft.com/office/powerpoint/2010/main" val="1952635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18587" y="2564903"/>
            <a:ext cx="5680752" cy="4243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r>
              <a:rPr lang="fr-FR" sz="2400" dirty="0"/>
              <a:t>STL SPCL</a:t>
            </a:r>
          </a:p>
          <a:p>
            <a:pPr algn="ctr"/>
            <a:endParaRPr lang="fr-FR" sz="2400" dirty="0"/>
          </a:p>
          <a:p>
            <a:pPr algn="ctr"/>
            <a:r>
              <a:rPr lang="fr-FR" sz="2400" dirty="0"/>
              <a:t>BTS systèmes photoniques (Lannion)</a:t>
            </a:r>
          </a:p>
          <a:p>
            <a:pPr algn="ctr"/>
            <a:endParaRPr lang="fr-FR" sz="2400" dirty="0">
              <a:solidFill>
                <a:srgbClr val="FFFF00"/>
              </a:solidFill>
            </a:endParaRPr>
          </a:p>
          <a:p>
            <a:pPr algn="ctr"/>
            <a:r>
              <a:rPr lang="fr-FR" sz="2400" dirty="0">
                <a:solidFill>
                  <a:schemeClr val="bg1"/>
                </a:solidFill>
              </a:rPr>
              <a:t>Licence pro ingénierie et maintenance biomédicale (Lorient)</a:t>
            </a:r>
          </a:p>
          <a:p>
            <a:pPr algn="ctr"/>
            <a:endParaRPr lang="fr-FR" sz="2400" dirty="0">
              <a:solidFill>
                <a:srgbClr val="FFFF00"/>
              </a:solidFill>
            </a:endParaRPr>
          </a:p>
          <a:p>
            <a:pPr algn="ctr"/>
            <a:r>
              <a:rPr lang="fr-FR" sz="2400" b="1" dirty="0">
                <a:solidFill>
                  <a:srgbClr val="FFFF00"/>
                </a:solidFill>
              </a:rPr>
              <a:t>Technicienne de maintenance au CHRU de Brest sur le secteur pédiatrie et gynécologie</a:t>
            </a:r>
          </a:p>
          <a:p>
            <a:pPr algn="ctr"/>
            <a:endParaRPr lang="fr-FR" sz="24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804526" y="2151382"/>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Maëva A.</a:t>
            </a:r>
          </a:p>
        </p:txBody>
      </p:sp>
      <p:sp>
        <p:nvSpPr>
          <p:cNvPr id="2" name="Rectangle : coins arrondis 1">
            <a:extLst>
              <a:ext uri="{FF2B5EF4-FFF2-40B4-BE49-F238E27FC236}">
                <a16:creationId xmlns:a16="http://schemas.microsoft.com/office/drawing/2014/main" id="{69FB3CAD-76D4-45C7-8A5E-2058BABDAAEB}"/>
              </a:ext>
            </a:extLst>
          </p:cNvPr>
          <p:cNvSpPr/>
          <p:nvPr/>
        </p:nvSpPr>
        <p:spPr>
          <a:xfrm>
            <a:off x="6024490" y="2908663"/>
            <a:ext cx="3020396" cy="38999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dirty="0"/>
              <a:t>« Mon travail consiste à suivre, entretenir, contrôler, réparer les dispositifs médicaux mais aussi de gérer les achats, les formations et les conseils aux services. Le bac STL m’a permis d’avoir des connaissances générales et des bases dans de multiples domaines. »</a:t>
            </a:r>
          </a:p>
        </p:txBody>
      </p:sp>
      <p:sp>
        <p:nvSpPr>
          <p:cNvPr id="8" name="Rectangle : coins arrondis 7">
            <a:extLst>
              <a:ext uri="{FF2B5EF4-FFF2-40B4-BE49-F238E27FC236}">
                <a16:creationId xmlns:a16="http://schemas.microsoft.com/office/drawing/2014/main" id="{1C651F64-28FC-47E4-B90B-468065710106}"/>
              </a:ext>
            </a:extLst>
          </p:cNvPr>
          <p:cNvSpPr/>
          <p:nvPr/>
        </p:nvSpPr>
        <p:spPr>
          <a:xfrm>
            <a:off x="289972" y="1566843"/>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physique et de la santé</a:t>
            </a:r>
          </a:p>
        </p:txBody>
      </p:sp>
      <p:sp>
        <p:nvSpPr>
          <p:cNvPr id="9" name="Rectangle : coins arrondis 8">
            <a:extLst>
              <a:ext uri="{FF2B5EF4-FFF2-40B4-BE49-F238E27FC236}">
                <a16:creationId xmlns:a16="http://schemas.microsoft.com/office/drawing/2014/main" id="{73B66A5F-085B-4B55-8E7B-C0C99204F8E4}"/>
              </a:ext>
            </a:extLst>
          </p:cNvPr>
          <p:cNvSpPr/>
          <p:nvPr/>
        </p:nvSpPr>
        <p:spPr>
          <a:xfrm>
            <a:off x="5942234" y="1347646"/>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Tree>
    <p:extLst>
      <p:ext uri="{BB962C8B-B14F-4D97-AF65-F5344CB8AC3E}">
        <p14:creationId xmlns:p14="http://schemas.microsoft.com/office/powerpoint/2010/main" val="130096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F0C3F-4B31-4BB5-9327-C993D8615AD6}"/>
              </a:ext>
            </a:extLst>
          </p:cNvPr>
          <p:cNvSpPr>
            <a:spLocks noGrp="1"/>
          </p:cNvSpPr>
          <p:nvPr>
            <p:ph type="title"/>
          </p:nvPr>
        </p:nvSpPr>
        <p:spPr>
          <a:xfrm>
            <a:off x="2195736" y="116632"/>
            <a:ext cx="6777142" cy="1143000"/>
          </a:xfrm>
        </p:spPr>
        <p:style>
          <a:lnRef idx="0">
            <a:schemeClr val="accent4"/>
          </a:lnRef>
          <a:fillRef idx="3">
            <a:schemeClr val="accent4"/>
          </a:fillRef>
          <a:effectRef idx="3">
            <a:schemeClr val="accent4"/>
          </a:effectRef>
          <a:fontRef idx="minor">
            <a:schemeClr val="lt1"/>
          </a:fontRef>
        </p:style>
        <p:txBody>
          <a:bodyPr/>
          <a:lstStyle/>
          <a:p>
            <a:r>
              <a:rPr lang="fr-FR" sz="7200" dirty="0">
                <a:solidFill>
                  <a:srgbClr val="FFFF00"/>
                </a:solidFill>
              </a:rPr>
              <a:t>Le bac STL</a:t>
            </a:r>
          </a:p>
        </p:txBody>
      </p:sp>
      <p:pic>
        <p:nvPicPr>
          <p:cNvPr id="4" name="Image 3" descr="Une image contenant réfrigérateur&#10;&#10;Description générée automatiquement">
            <a:extLst>
              <a:ext uri="{FF2B5EF4-FFF2-40B4-BE49-F238E27FC236}">
                <a16:creationId xmlns:a16="http://schemas.microsoft.com/office/drawing/2014/main" id="{C4897E64-E396-4DA5-BBB0-428AFC51B8ED}"/>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5" name="Rectangle : coins arrondis 4">
            <a:extLst>
              <a:ext uri="{FF2B5EF4-FFF2-40B4-BE49-F238E27FC236}">
                <a16:creationId xmlns:a16="http://schemas.microsoft.com/office/drawing/2014/main" id="{9979A6CA-7F31-4E35-8669-7716EC69C9B2}"/>
              </a:ext>
            </a:extLst>
          </p:cNvPr>
          <p:cNvSpPr/>
          <p:nvPr/>
        </p:nvSpPr>
        <p:spPr>
          <a:xfrm>
            <a:off x="467544" y="1484784"/>
            <a:ext cx="8352928" cy="72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3600" dirty="0"/>
              <a:t>Sciences et Technologies de laboratoire</a:t>
            </a:r>
          </a:p>
        </p:txBody>
      </p:sp>
      <p:sp>
        <p:nvSpPr>
          <p:cNvPr id="6" name="Rectangle 5">
            <a:extLst>
              <a:ext uri="{FF2B5EF4-FFF2-40B4-BE49-F238E27FC236}">
                <a16:creationId xmlns:a16="http://schemas.microsoft.com/office/drawing/2014/main" id="{672421B9-018B-4212-99F1-7F9CFC15A45E}"/>
              </a:ext>
            </a:extLst>
          </p:cNvPr>
          <p:cNvSpPr/>
          <p:nvPr/>
        </p:nvSpPr>
        <p:spPr>
          <a:xfrm>
            <a:off x="70992" y="3557334"/>
            <a:ext cx="9073008" cy="954107"/>
          </a:xfrm>
          <a:prstGeom prst="rect">
            <a:avLst/>
          </a:prstGeom>
        </p:spPr>
        <p:txBody>
          <a:bodyPr wrap="square">
            <a:spAutoFit/>
          </a:bodyPr>
          <a:lstStyle/>
          <a:p>
            <a:pPr marL="457200" indent="-457200">
              <a:buFont typeface="Wingdings" panose="05000000000000000000" pitchFamily="2" charset="2"/>
              <a:buChar char="q"/>
            </a:pPr>
            <a:r>
              <a:rPr lang="fr-FR" sz="2800" dirty="0">
                <a:latin typeface="Arial" panose="020B0604020202020204" pitchFamily="34" charset="0"/>
              </a:rPr>
              <a:t>Pour des élèves de 2</a:t>
            </a:r>
            <a:r>
              <a:rPr lang="fr-FR" sz="2800" baseline="30000" dirty="0">
                <a:latin typeface="Arial" panose="020B0604020202020204" pitchFamily="34" charset="0"/>
              </a:rPr>
              <a:t>nde</a:t>
            </a:r>
            <a:r>
              <a:rPr lang="fr-FR" sz="2800" dirty="0">
                <a:latin typeface="Arial" panose="020B0604020202020204" pitchFamily="34" charset="0"/>
              </a:rPr>
              <a:t> qui ont un goût affirmé pour </a:t>
            </a:r>
            <a:r>
              <a:rPr lang="fr-FR" sz="2800" b="1" dirty="0">
                <a:latin typeface="Arial" panose="020B0604020202020204" pitchFamily="34" charset="0"/>
              </a:rPr>
              <a:t>les manipulations en TP</a:t>
            </a:r>
            <a:r>
              <a:rPr lang="fr-FR" sz="2800" dirty="0">
                <a:latin typeface="Arial" panose="020B0604020202020204" pitchFamily="34" charset="0"/>
              </a:rPr>
              <a:t>, </a:t>
            </a:r>
            <a:r>
              <a:rPr lang="fr-FR" sz="2800" b="1" dirty="0">
                <a:latin typeface="Arial" panose="020B0604020202020204" pitchFamily="34" charset="0"/>
              </a:rPr>
              <a:t>le travail en équipe</a:t>
            </a:r>
            <a:r>
              <a:rPr lang="fr-FR" sz="2800" dirty="0">
                <a:latin typeface="Arial" panose="020B0604020202020204" pitchFamily="34" charset="0"/>
              </a:rPr>
              <a:t>.</a:t>
            </a:r>
            <a:endParaRPr lang="fr-FR" sz="2800" dirty="0"/>
          </a:p>
        </p:txBody>
      </p:sp>
      <p:sp>
        <p:nvSpPr>
          <p:cNvPr id="7" name="Rectangle : coins arrondis 6">
            <a:extLst>
              <a:ext uri="{FF2B5EF4-FFF2-40B4-BE49-F238E27FC236}">
                <a16:creationId xmlns:a16="http://schemas.microsoft.com/office/drawing/2014/main" id="{BF30611D-707F-4D67-8C93-C22BF006FF93}"/>
              </a:ext>
            </a:extLst>
          </p:cNvPr>
          <p:cNvSpPr/>
          <p:nvPr/>
        </p:nvSpPr>
        <p:spPr>
          <a:xfrm>
            <a:off x="2699792" y="2492896"/>
            <a:ext cx="388843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400" dirty="0">
                <a:solidFill>
                  <a:schemeClr val="tx2"/>
                </a:solidFill>
              </a:rPr>
              <a:t>Pour qui ?</a:t>
            </a:r>
          </a:p>
        </p:txBody>
      </p:sp>
      <p:sp>
        <p:nvSpPr>
          <p:cNvPr id="8" name="Rectangle 7">
            <a:extLst>
              <a:ext uri="{FF2B5EF4-FFF2-40B4-BE49-F238E27FC236}">
                <a16:creationId xmlns:a16="http://schemas.microsoft.com/office/drawing/2014/main" id="{697F2BAB-1E34-4671-80DB-59B0DF20417B}"/>
              </a:ext>
            </a:extLst>
          </p:cNvPr>
          <p:cNvSpPr/>
          <p:nvPr/>
        </p:nvSpPr>
        <p:spPr>
          <a:xfrm>
            <a:off x="70992" y="5013176"/>
            <a:ext cx="9073008" cy="954107"/>
          </a:xfrm>
          <a:prstGeom prst="rect">
            <a:avLst/>
          </a:prstGeom>
        </p:spPr>
        <p:txBody>
          <a:bodyPr wrap="square">
            <a:spAutoFit/>
          </a:bodyPr>
          <a:lstStyle/>
          <a:p>
            <a:pPr marL="457200" indent="-457200">
              <a:buFont typeface="Wingdings" panose="05000000000000000000" pitchFamily="2" charset="2"/>
              <a:buChar char="q"/>
            </a:pPr>
            <a:r>
              <a:rPr lang="fr-FR" sz="2800" dirty="0">
                <a:latin typeface="Arial" panose="020B0604020202020204" pitchFamily="34" charset="0"/>
              </a:rPr>
              <a:t>Pour des élèves de 2</a:t>
            </a:r>
            <a:r>
              <a:rPr lang="fr-FR" sz="2800" baseline="30000" dirty="0">
                <a:latin typeface="Arial" panose="020B0604020202020204" pitchFamily="34" charset="0"/>
              </a:rPr>
              <a:t>nde</a:t>
            </a:r>
            <a:r>
              <a:rPr lang="fr-FR" sz="2800" dirty="0">
                <a:latin typeface="Arial" panose="020B0604020202020204" pitchFamily="34" charset="0"/>
              </a:rPr>
              <a:t> qui aiment les </a:t>
            </a:r>
            <a:r>
              <a:rPr lang="fr-FR" sz="2800" b="1" dirty="0">
                <a:latin typeface="Arial" panose="020B0604020202020204" pitchFamily="34" charset="0"/>
              </a:rPr>
              <a:t>sciences du vivant </a:t>
            </a:r>
            <a:r>
              <a:rPr lang="fr-FR" sz="2800" dirty="0">
                <a:latin typeface="Arial" panose="020B0604020202020204" pitchFamily="34" charset="0"/>
              </a:rPr>
              <a:t>et la </a:t>
            </a:r>
            <a:r>
              <a:rPr lang="fr-FR" sz="2800" b="1" dirty="0">
                <a:latin typeface="Arial" panose="020B0604020202020204" pitchFamily="34" charset="0"/>
              </a:rPr>
              <a:t>physique-chimie</a:t>
            </a:r>
            <a:r>
              <a:rPr lang="fr-FR" sz="2800" dirty="0">
                <a:latin typeface="Arial" panose="020B0604020202020204" pitchFamily="34" charset="0"/>
              </a:rPr>
              <a:t>.</a:t>
            </a:r>
            <a:endParaRPr lang="fr-FR" sz="2800" dirty="0"/>
          </a:p>
        </p:txBody>
      </p:sp>
    </p:spTree>
    <p:extLst>
      <p:ext uri="{BB962C8B-B14F-4D97-AF65-F5344CB8AC3E}">
        <p14:creationId xmlns:p14="http://schemas.microsoft.com/office/powerpoint/2010/main" val="380113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68754" y="2242437"/>
            <a:ext cx="5570631" cy="4613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r>
              <a:rPr lang="fr-FR" sz="2400" dirty="0"/>
              <a:t>STL SPCL</a:t>
            </a:r>
          </a:p>
          <a:p>
            <a:pPr algn="ctr"/>
            <a:endParaRPr lang="fr-FR" sz="100" dirty="0"/>
          </a:p>
          <a:p>
            <a:pPr algn="ctr"/>
            <a:r>
              <a:rPr lang="fr-FR" sz="2400" dirty="0"/>
              <a:t>BTS métiers de la chimie (Chartres)</a:t>
            </a:r>
          </a:p>
          <a:p>
            <a:pPr algn="ctr"/>
            <a:endParaRPr lang="fr-FR" sz="300" dirty="0"/>
          </a:p>
          <a:p>
            <a:pPr algn="ctr"/>
            <a:r>
              <a:rPr lang="fr-FR" sz="2400" dirty="0">
                <a:solidFill>
                  <a:schemeClr val="bg1"/>
                </a:solidFill>
              </a:rPr>
              <a:t>Stage de 2</a:t>
            </a:r>
            <a:r>
              <a:rPr lang="fr-FR" sz="2400" baseline="30000" dirty="0">
                <a:solidFill>
                  <a:schemeClr val="bg1"/>
                </a:solidFill>
              </a:rPr>
              <a:t>ème</a:t>
            </a:r>
            <a:r>
              <a:rPr lang="fr-FR" sz="2400" dirty="0">
                <a:solidFill>
                  <a:schemeClr val="bg1"/>
                </a:solidFill>
              </a:rPr>
              <a:t> année au sein du service Recherche et développement (R&amp;D) en tant que formulatrice dans un labo de cosmétique marine à Plouzané</a:t>
            </a:r>
          </a:p>
          <a:p>
            <a:pPr algn="ctr"/>
            <a:endParaRPr lang="fr-FR" sz="1100" dirty="0">
              <a:solidFill>
                <a:srgbClr val="FFFF00"/>
              </a:solidFill>
            </a:endParaRPr>
          </a:p>
          <a:p>
            <a:pPr algn="ctr"/>
            <a:r>
              <a:rPr lang="fr-FR" sz="2400" b="1" dirty="0">
                <a:solidFill>
                  <a:srgbClr val="FFFF00"/>
                </a:solidFill>
              </a:rPr>
              <a:t>Licence pro de formulation en alternance (Cergy-Pontoise) </a:t>
            </a:r>
          </a:p>
          <a:p>
            <a:pPr algn="ctr"/>
            <a:r>
              <a:rPr lang="fr-FR" sz="2400" b="1" dirty="0">
                <a:solidFill>
                  <a:srgbClr val="FFFF00"/>
                </a:solidFill>
              </a:rPr>
              <a:t>Formulatrice dans l’entreprise de cosmétologie marine </a:t>
            </a:r>
            <a:r>
              <a:rPr lang="fr-FR" sz="2400" b="1" dirty="0" err="1">
                <a:solidFill>
                  <a:srgbClr val="FFFF00"/>
                </a:solidFill>
              </a:rPr>
              <a:t>Océalys</a:t>
            </a:r>
            <a:r>
              <a:rPr lang="fr-FR" sz="2400" b="1" dirty="0">
                <a:solidFill>
                  <a:srgbClr val="FFFF00"/>
                </a:solidFill>
              </a:rPr>
              <a:t> (Plouzané)</a:t>
            </a:r>
            <a:endParaRPr lang="fr-FR" sz="2400" b="1" dirty="0"/>
          </a:p>
          <a:p>
            <a:pPr algn="ctr"/>
            <a:r>
              <a:rPr lang="fr-FR" sz="2400" dirty="0"/>
              <a:t> </a:t>
            </a:r>
          </a:p>
          <a:p>
            <a:pPr algn="ctr"/>
            <a:endParaRPr lang="fr-FR" sz="24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054048" y="2242437"/>
            <a:ext cx="3020396"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Moana T.</a:t>
            </a:r>
          </a:p>
        </p:txBody>
      </p:sp>
      <p:sp>
        <p:nvSpPr>
          <p:cNvPr id="2" name="Rectangle : coins arrondis 1">
            <a:extLst>
              <a:ext uri="{FF2B5EF4-FFF2-40B4-BE49-F238E27FC236}">
                <a16:creationId xmlns:a16="http://schemas.microsoft.com/office/drawing/2014/main" id="{69FB3CAD-76D4-45C7-8A5E-2058BABDAAEB}"/>
              </a:ext>
            </a:extLst>
          </p:cNvPr>
          <p:cNvSpPr/>
          <p:nvPr/>
        </p:nvSpPr>
        <p:spPr>
          <a:xfrm>
            <a:off x="6009246" y="3068959"/>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 En BTS j’ai eu l’occasion de faire des stages dans la « </a:t>
            </a:r>
            <a:r>
              <a:rPr lang="fr-FR" sz="2400" dirty="0" err="1"/>
              <a:t>Cosmetic</a:t>
            </a:r>
            <a:r>
              <a:rPr lang="fr-FR" sz="2400" dirty="0"/>
              <a:t> Valley», notamment dans l’entreprise Guerlain »</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84456" y="1338489"/>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chimie et des cosmétiques</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5984546" y="1338489"/>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+3</a:t>
            </a:r>
          </a:p>
        </p:txBody>
      </p:sp>
    </p:spTree>
    <p:extLst>
      <p:ext uri="{BB962C8B-B14F-4D97-AF65-F5344CB8AC3E}">
        <p14:creationId xmlns:p14="http://schemas.microsoft.com/office/powerpoint/2010/main" val="1766912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07433" y="2242437"/>
            <a:ext cx="5913165" cy="449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STL SPCL</a:t>
            </a:r>
          </a:p>
          <a:p>
            <a:pPr algn="ctr"/>
            <a:endParaRPr lang="fr-FR" sz="500" dirty="0"/>
          </a:p>
          <a:p>
            <a:pPr algn="ctr"/>
            <a:endParaRPr lang="fr-FR" sz="1100" dirty="0"/>
          </a:p>
          <a:p>
            <a:pPr algn="ctr"/>
            <a:r>
              <a:rPr lang="fr-FR" sz="2800" dirty="0"/>
              <a:t>DUT mesures physiques en alternance (Lannion)</a:t>
            </a:r>
          </a:p>
          <a:p>
            <a:pPr algn="ctr"/>
            <a:endParaRPr lang="fr-FR" sz="1100" i="1" dirty="0"/>
          </a:p>
          <a:p>
            <a:pPr algn="ctr"/>
            <a:endParaRPr lang="fr-FR" sz="300" dirty="0">
              <a:solidFill>
                <a:schemeClr val="bg1"/>
              </a:solidFill>
            </a:endParaRPr>
          </a:p>
          <a:p>
            <a:pPr algn="ctr"/>
            <a:r>
              <a:rPr lang="fr-FR" sz="2800" b="1" dirty="0">
                <a:solidFill>
                  <a:srgbClr val="FFFF00"/>
                </a:solidFill>
              </a:rPr>
              <a:t>Laboratoire de béton pour réaliser des essais d’amélioration et de développement sur le béton et des contrôles qualité sur les produits</a:t>
            </a:r>
          </a:p>
          <a:p>
            <a:pPr algn="ctr"/>
            <a:r>
              <a:rPr lang="fr-FR" sz="2800" b="1" u="sng" dirty="0">
                <a:solidFill>
                  <a:srgbClr val="FFFF00"/>
                </a:solidFill>
              </a:rPr>
              <a:t>Entreprise </a:t>
            </a:r>
            <a:r>
              <a:rPr lang="fr-FR" sz="2800" b="1" u="sng" dirty="0" err="1">
                <a:solidFill>
                  <a:srgbClr val="FFFF00"/>
                </a:solidFill>
              </a:rPr>
              <a:t>Thebault</a:t>
            </a:r>
            <a:r>
              <a:rPr lang="fr-FR" sz="2800" b="1" u="sng" dirty="0">
                <a:solidFill>
                  <a:srgbClr val="FFFF00"/>
                </a:solidFill>
              </a:rPr>
              <a:t> à </a:t>
            </a:r>
            <a:r>
              <a:rPr lang="fr-FR" sz="2800" b="1" u="sng" dirty="0" err="1">
                <a:solidFill>
                  <a:srgbClr val="FFFF00"/>
                </a:solidFill>
              </a:rPr>
              <a:t>Plouedern</a:t>
            </a:r>
            <a:endParaRPr lang="fr-FR" sz="2800" b="1" u="sng" dirty="0">
              <a:solidFill>
                <a:srgbClr val="FFFF00"/>
              </a:solidFill>
            </a:endParaRPr>
          </a:p>
          <a:p>
            <a:pPr algn="ctr"/>
            <a:endParaRPr lang="fr-FR" b="1" u="sng" dirty="0">
              <a:solidFill>
                <a:srgbClr val="FFFF00"/>
              </a:solidFill>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56246" y="2139544"/>
            <a:ext cx="2880321" cy="78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a:t>Alan LG</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35377" y="1347528"/>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physique</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56246" y="1332741"/>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+2</a:t>
            </a:r>
          </a:p>
        </p:txBody>
      </p:sp>
      <p:sp>
        <p:nvSpPr>
          <p:cNvPr id="10" name="Rectangle : coins arrondis 9">
            <a:extLst>
              <a:ext uri="{FF2B5EF4-FFF2-40B4-BE49-F238E27FC236}">
                <a16:creationId xmlns:a16="http://schemas.microsoft.com/office/drawing/2014/main" id="{0C66BA81-C4AA-4B9C-B674-2C1CAA4C85DA}"/>
              </a:ext>
            </a:extLst>
          </p:cNvPr>
          <p:cNvSpPr/>
          <p:nvPr/>
        </p:nvSpPr>
        <p:spPr>
          <a:xfrm>
            <a:off x="6123604" y="3041430"/>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dirty="0"/>
              <a:t>« Le gros avantage de la STL a été de m’apporter de bonnes compétences dans les manipulations et cela m’a bien aidé en DUT.»</a:t>
            </a:r>
          </a:p>
        </p:txBody>
      </p:sp>
    </p:spTree>
    <p:extLst>
      <p:ext uri="{BB962C8B-B14F-4D97-AF65-F5344CB8AC3E}">
        <p14:creationId xmlns:p14="http://schemas.microsoft.com/office/powerpoint/2010/main" val="433831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82637" y="2170963"/>
            <a:ext cx="5913165" cy="4458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STL SPCL</a:t>
            </a:r>
          </a:p>
          <a:p>
            <a:pPr algn="ctr"/>
            <a:endParaRPr lang="fr-FR" sz="500" dirty="0"/>
          </a:p>
          <a:p>
            <a:pPr algn="ctr"/>
            <a:endParaRPr lang="fr-FR" sz="1100" dirty="0"/>
          </a:p>
          <a:p>
            <a:pPr algn="ctr"/>
            <a:r>
              <a:rPr lang="fr-FR" sz="2800" dirty="0"/>
              <a:t>DUT mesures physiques (Lannion)</a:t>
            </a:r>
          </a:p>
          <a:p>
            <a:pPr algn="ctr"/>
            <a:endParaRPr lang="fr-FR" sz="1100" i="1" dirty="0"/>
          </a:p>
          <a:p>
            <a:pPr algn="ctr"/>
            <a:endParaRPr lang="fr-FR" sz="300" dirty="0">
              <a:solidFill>
                <a:schemeClr val="bg1"/>
              </a:solidFill>
            </a:endParaRPr>
          </a:p>
          <a:p>
            <a:pPr algn="ctr"/>
            <a:r>
              <a:rPr lang="fr-FR" sz="2800" dirty="0"/>
              <a:t>Ecole d’ingénieur par alternance à Polytech Nantes en maîtrise des énergies</a:t>
            </a:r>
          </a:p>
          <a:p>
            <a:pPr algn="ctr"/>
            <a:endParaRPr lang="fr-FR" sz="2800" dirty="0"/>
          </a:p>
          <a:p>
            <a:pPr algn="ctr"/>
            <a:r>
              <a:rPr lang="fr-FR" sz="2800" b="1" dirty="0">
                <a:solidFill>
                  <a:srgbClr val="FFFF00"/>
                </a:solidFill>
              </a:rPr>
              <a:t>Ingénieure électronicienne dans la société </a:t>
            </a:r>
            <a:r>
              <a:rPr lang="fr-FR" sz="2800" b="1" dirty="0" err="1">
                <a:solidFill>
                  <a:srgbClr val="FFFF00"/>
                </a:solidFill>
              </a:rPr>
              <a:t>Soreel</a:t>
            </a:r>
            <a:r>
              <a:rPr lang="fr-FR" sz="2800" b="1" dirty="0">
                <a:solidFill>
                  <a:srgbClr val="FFFF00"/>
                </a:solidFill>
              </a:rPr>
              <a:t> (Cholet)</a:t>
            </a:r>
          </a:p>
          <a:p>
            <a:pPr algn="ctr"/>
            <a:endParaRPr lang="fr-FR" b="1" u="sng" dirty="0">
              <a:solidFill>
                <a:srgbClr val="FFFF00"/>
              </a:solidFill>
            </a:endParaRPr>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137881" y="2149975"/>
            <a:ext cx="2880321" cy="78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dirty="0"/>
              <a:t>Elisabeth LG</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35377" y="1347528"/>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physique</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6156246" y="1332741"/>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+5</a:t>
            </a:r>
          </a:p>
        </p:txBody>
      </p:sp>
      <p:sp>
        <p:nvSpPr>
          <p:cNvPr id="10" name="Rectangle : coins arrondis 9">
            <a:extLst>
              <a:ext uri="{FF2B5EF4-FFF2-40B4-BE49-F238E27FC236}">
                <a16:creationId xmlns:a16="http://schemas.microsoft.com/office/drawing/2014/main" id="{C2A8A5CB-F718-48BE-81A1-44CDCB4EC03A}"/>
              </a:ext>
            </a:extLst>
          </p:cNvPr>
          <p:cNvSpPr/>
          <p:nvPr/>
        </p:nvSpPr>
        <p:spPr>
          <a:xfrm>
            <a:off x="6086208" y="3042580"/>
            <a:ext cx="3020396" cy="358670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t>« Mon métier» consiste à dimensionner des armoires électriques de conversion AC/DC + distribution DC pour la traction ferroviaire (train/métro)»</a:t>
            </a:r>
          </a:p>
        </p:txBody>
      </p:sp>
    </p:spTree>
    <p:extLst>
      <p:ext uri="{BB962C8B-B14F-4D97-AF65-F5344CB8AC3E}">
        <p14:creationId xmlns:p14="http://schemas.microsoft.com/office/powerpoint/2010/main" val="38674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68754" y="2242437"/>
            <a:ext cx="5570631" cy="4613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p>
          <a:p>
            <a:pPr algn="ctr"/>
            <a:r>
              <a:rPr lang="fr-FR" sz="3600" dirty="0"/>
              <a:t>STL SPCL</a:t>
            </a:r>
          </a:p>
          <a:p>
            <a:pPr algn="ctr"/>
            <a:endParaRPr lang="fr-FR" sz="3600" dirty="0"/>
          </a:p>
          <a:p>
            <a:pPr algn="ctr"/>
            <a:endParaRPr lang="fr-FR" sz="400" dirty="0"/>
          </a:p>
          <a:p>
            <a:pPr algn="ctr"/>
            <a:r>
              <a:rPr lang="fr-FR" sz="3600" dirty="0"/>
              <a:t>CPGE TSI (St Brieuc)</a:t>
            </a:r>
          </a:p>
          <a:p>
            <a:pPr algn="ctr"/>
            <a:endParaRPr lang="fr-FR" sz="3600" dirty="0"/>
          </a:p>
          <a:p>
            <a:pPr algn="ctr"/>
            <a:endParaRPr lang="fr-FR" sz="600" dirty="0"/>
          </a:p>
          <a:p>
            <a:pPr algn="ctr"/>
            <a:r>
              <a:rPr lang="fr-FR" sz="3600" dirty="0">
                <a:solidFill>
                  <a:srgbClr val="FFFF00"/>
                </a:solidFill>
              </a:rPr>
              <a:t>Ecole d’ingénieur (ESIX Normandie) avec une option nucléaire en 3 ans  </a:t>
            </a:r>
          </a:p>
          <a:p>
            <a:pPr algn="ctr"/>
            <a:endParaRPr lang="fr-FR" sz="1600" dirty="0">
              <a:solidFill>
                <a:srgbClr val="FFFF00"/>
              </a:solidFill>
            </a:endParaRPr>
          </a:p>
          <a:p>
            <a:pPr algn="ctr"/>
            <a:endParaRPr lang="fr-FR" sz="36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6054048" y="2242437"/>
            <a:ext cx="3020396"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Léa J.</a:t>
            </a:r>
          </a:p>
        </p:txBody>
      </p:sp>
      <p:sp>
        <p:nvSpPr>
          <p:cNvPr id="2" name="Rectangle : coins arrondis 1">
            <a:extLst>
              <a:ext uri="{FF2B5EF4-FFF2-40B4-BE49-F238E27FC236}">
                <a16:creationId xmlns:a16="http://schemas.microsoft.com/office/drawing/2014/main" id="{69FB3CAD-76D4-45C7-8A5E-2058BABDAAEB}"/>
              </a:ext>
            </a:extLst>
          </p:cNvPr>
          <p:cNvSpPr/>
          <p:nvPr/>
        </p:nvSpPr>
        <p:spPr>
          <a:xfrm>
            <a:off x="6009246" y="3068959"/>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dirty="0"/>
              <a:t>« La STL m’a apporté des méthodes de travail telles que les rédactions de compte-rendu de TP qui sont des méthodes très utiles pour la suite des études. C’était également deux années très enrichissantes </a:t>
            </a:r>
            <a:r>
              <a:rPr lang="fr-FR" sz="2000" dirty="0" err="1"/>
              <a:t>duant</a:t>
            </a:r>
            <a:r>
              <a:rPr lang="fr-FR" sz="2000" dirty="0"/>
              <a:t> lesquelles j’ai appris énormément.»</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484456" y="1338489"/>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physique nucléaire</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5984546" y="1338489"/>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+5</a:t>
            </a:r>
          </a:p>
        </p:txBody>
      </p:sp>
    </p:spTree>
    <p:extLst>
      <p:ext uri="{BB962C8B-B14F-4D97-AF65-F5344CB8AC3E}">
        <p14:creationId xmlns:p14="http://schemas.microsoft.com/office/powerpoint/2010/main" val="374073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251519" y="2242437"/>
            <a:ext cx="5570631" cy="4381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p>
          <a:p>
            <a:pPr algn="ctr"/>
            <a:r>
              <a:rPr lang="fr-FR" sz="2800" dirty="0"/>
              <a:t>STL SPCL</a:t>
            </a:r>
          </a:p>
          <a:p>
            <a:pPr algn="ctr"/>
            <a:endParaRPr lang="fr-FR" sz="2800" dirty="0"/>
          </a:p>
          <a:p>
            <a:pPr algn="ctr"/>
            <a:r>
              <a:rPr lang="fr-FR" sz="2800" dirty="0"/>
              <a:t>Prépa TPC à Mulhouse</a:t>
            </a:r>
          </a:p>
          <a:p>
            <a:pPr algn="ctr"/>
            <a:endParaRPr lang="fr-FR" sz="2800" dirty="0"/>
          </a:p>
          <a:p>
            <a:pPr algn="ctr"/>
            <a:r>
              <a:rPr lang="fr-FR" sz="2800" dirty="0">
                <a:solidFill>
                  <a:schemeClr val="bg1"/>
                </a:solidFill>
              </a:rPr>
              <a:t>Licence 3 de chimie (Brest)</a:t>
            </a:r>
          </a:p>
          <a:p>
            <a:pPr algn="ctr"/>
            <a:endParaRPr lang="fr-FR" sz="2800" dirty="0">
              <a:solidFill>
                <a:srgbClr val="FFFF00"/>
              </a:solidFill>
            </a:endParaRPr>
          </a:p>
          <a:p>
            <a:pPr algn="ctr"/>
            <a:r>
              <a:rPr lang="fr-FR" sz="2800" b="1" dirty="0">
                <a:solidFill>
                  <a:srgbClr val="FFFF00"/>
                </a:solidFill>
              </a:rPr>
              <a:t>Master CIV (chimie et interface avec le vivant)</a:t>
            </a:r>
          </a:p>
          <a:p>
            <a:pPr algn="ctr"/>
            <a:endParaRPr lang="fr-FR" sz="2800" dirty="0"/>
          </a:p>
          <a:p>
            <a:pPr algn="ctr"/>
            <a:r>
              <a:rPr lang="fr-FR" sz="2800" dirty="0"/>
              <a:t> </a:t>
            </a:r>
          </a:p>
          <a:p>
            <a:pPr algn="ctr"/>
            <a:endParaRPr lang="fr-FR" sz="28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804526" y="2242437"/>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Kilian G.</a:t>
            </a:r>
          </a:p>
        </p:txBody>
      </p:sp>
      <p:sp>
        <p:nvSpPr>
          <p:cNvPr id="2" name="Rectangle : coins arrondis 1">
            <a:extLst>
              <a:ext uri="{FF2B5EF4-FFF2-40B4-BE49-F238E27FC236}">
                <a16:creationId xmlns:a16="http://schemas.microsoft.com/office/drawing/2014/main" id="{69FB3CAD-76D4-45C7-8A5E-2058BABDAAEB}"/>
              </a:ext>
            </a:extLst>
          </p:cNvPr>
          <p:cNvSpPr/>
          <p:nvPr/>
        </p:nvSpPr>
        <p:spPr>
          <a:xfrm>
            <a:off x="6009246" y="3068959"/>
            <a:ext cx="3020396" cy="36281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000" dirty="0"/>
              <a:t>« Pour moi, mes années en STL ont été les meilleures, j’en garde un très bon souvenir (promo, profs…). Cette filière m’a donné envie d’apprendre et c’est grâce à elle que j’en suis là aujourd’hui »</a:t>
            </a:r>
          </a:p>
        </p:txBody>
      </p:sp>
      <p:sp>
        <p:nvSpPr>
          <p:cNvPr id="8" name="Rectangle : coins arrondis 7">
            <a:extLst>
              <a:ext uri="{FF2B5EF4-FFF2-40B4-BE49-F238E27FC236}">
                <a16:creationId xmlns:a16="http://schemas.microsoft.com/office/drawing/2014/main" id="{BB37FB5D-6B06-485D-97EA-9465C6649227}"/>
              </a:ext>
            </a:extLst>
          </p:cNvPr>
          <p:cNvSpPr/>
          <p:nvPr/>
        </p:nvSpPr>
        <p:spPr>
          <a:xfrm>
            <a:off x="522465" y="1390654"/>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chimie</a:t>
            </a:r>
          </a:p>
        </p:txBody>
      </p:sp>
      <p:sp>
        <p:nvSpPr>
          <p:cNvPr id="9" name="Rectangle : coins arrondis 8">
            <a:extLst>
              <a:ext uri="{FF2B5EF4-FFF2-40B4-BE49-F238E27FC236}">
                <a16:creationId xmlns:a16="http://schemas.microsoft.com/office/drawing/2014/main" id="{39072BD9-56D8-4DC1-9FD4-681C7F3EDC72}"/>
              </a:ext>
            </a:extLst>
          </p:cNvPr>
          <p:cNvSpPr/>
          <p:nvPr/>
        </p:nvSpPr>
        <p:spPr>
          <a:xfrm>
            <a:off x="5984546" y="1338489"/>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+4</a:t>
            </a:r>
          </a:p>
        </p:txBody>
      </p:sp>
    </p:spTree>
    <p:extLst>
      <p:ext uri="{BB962C8B-B14F-4D97-AF65-F5344CB8AC3E}">
        <p14:creationId xmlns:p14="http://schemas.microsoft.com/office/powerpoint/2010/main" val="426972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48244" y="2996952"/>
            <a:ext cx="5436096"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r>
              <a:rPr lang="fr-FR" sz="2400" dirty="0"/>
              <a:t>STL SPCL</a:t>
            </a:r>
          </a:p>
          <a:p>
            <a:pPr algn="ctr"/>
            <a:endParaRPr lang="fr-FR" sz="2400" dirty="0"/>
          </a:p>
          <a:p>
            <a:pPr algn="ctr"/>
            <a:r>
              <a:rPr lang="fr-FR" sz="2400" dirty="0"/>
              <a:t>DUT chimie à Rennes</a:t>
            </a:r>
          </a:p>
          <a:p>
            <a:pPr algn="ctr"/>
            <a:endParaRPr lang="fr-FR" sz="2400" dirty="0"/>
          </a:p>
          <a:p>
            <a:pPr algn="ctr"/>
            <a:r>
              <a:rPr lang="fr-FR" sz="2400" dirty="0"/>
              <a:t>Licence de chimie à Brest (L3)</a:t>
            </a:r>
          </a:p>
          <a:p>
            <a:pPr algn="ctr"/>
            <a:endParaRPr lang="fr-FR" sz="2400" dirty="0"/>
          </a:p>
          <a:p>
            <a:pPr algn="ctr"/>
            <a:r>
              <a:rPr lang="fr-FR" sz="2400" b="1" dirty="0">
                <a:solidFill>
                  <a:srgbClr val="FFFF00"/>
                </a:solidFill>
              </a:rPr>
              <a:t>DNO : diplôme national d’œnologue à Montpellier (en 2 ans)</a:t>
            </a:r>
          </a:p>
          <a:p>
            <a:pPr algn="ctr"/>
            <a:endParaRPr lang="fr-FR" sz="2400"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726567" y="2204864"/>
            <a:ext cx="324036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Stéphanie LB</a:t>
            </a:r>
          </a:p>
        </p:txBody>
      </p:sp>
      <p:sp>
        <p:nvSpPr>
          <p:cNvPr id="8" name="Rectangle : coins arrondis 7">
            <a:extLst>
              <a:ext uri="{FF2B5EF4-FFF2-40B4-BE49-F238E27FC236}">
                <a16:creationId xmlns:a16="http://schemas.microsoft.com/office/drawing/2014/main" id="{B04D4364-7C48-439A-B314-42AA3E907C08}"/>
              </a:ext>
            </a:extLst>
          </p:cNvPr>
          <p:cNvSpPr/>
          <p:nvPr/>
        </p:nvSpPr>
        <p:spPr>
          <a:xfrm>
            <a:off x="5936020" y="3212976"/>
            <a:ext cx="3020396" cy="33123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dirty="0"/>
              <a:t>«Tous les TP de STL m’ont permis d’être au top dans les manipulations en DUT chimie. »</a:t>
            </a:r>
          </a:p>
        </p:txBody>
      </p:sp>
      <p:sp>
        <p:nvSpPr>
          <p:cNvPr id="9" name="Rectangle : coins arrondis 8">
            <a:extLst>
              <a:ext uri="{FF2B5EF4-FFF2-40B4-BE49-F238E27FC236}">
                <a16:creationId xmlns:a16="http://schemas.microsoft.com/office/drawing/2014/main" id="{BFC7705C-A8A1-44A0-A334-6A7CEAC06953}"/>
              </a:ext>
            </a:extLst>
          </p:cNvPr>
          <p:cNvSpPr/>
          <p:nvPr/>
        </p:nvSpPr>
        <p:spPr>
          <a:xfrm>
            <a:off x="158755" y="1377233"/>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de la chimie</a:t>
            </a:r>
          </a:p>
        </p:txBody>
      </p:sp>
      <p:sp>
        <p:nvSpPr>
          <p:cNvPr id="10" name="Rectangle : coins arrondis 9">
            <a:extLst>
              <a:ext uri="{FF2B5EF4-FFF2-40B4-BE49-F238E27FC236}">
                <a16:creationId xmlns:a16="http://schemas.microsoft.com/office/drawing/2014/main" id="{6C784908-0E2F-4C5E-A909-14E9CA0F08B1}"/>
              </a:ext>
            </a:extLst>
          </p:cNvPr>
          <p:cNvSpPr/>
          <p:nvPr/>
        </p:nvSpPr>
        <p:spPr>
          <a:xfrm>
            <a:off x="5942234" y="1347646"/>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+5</a:t>
            </a:r>
          </a:p>
        </p:txBody>
      </p:sp>
    </p:spTree>
    <p:extLst>
      <p:ext uri="{BB962C8B-B14F-4D97-AF65-F5344CB8AC3E}">
        <p14:creationId xmlns:p14="http://schemas.microsoft.com/office/powerpoint/2010/main" val="2448119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éfrigérateur&#10;&#10;Description générée automatiquement">
            <a:extLst>
              <a:ext uri="{FF2B5EF4-FFF2-40B4-BE49-F238E27FC236}">
                <a16:creationId xmlns:a16="http://schemas.microsoft.com/office/drawing/2014/main" id="{AD747139-06E8-480A-A70A-CC3224DF996A}"/>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4E78A33E-971A-461D-B761-861D898AD004}"/>
              </a:ext>
            </a:extLst>
          </p:cNvPr>
          <p:cNvSpPr>
            <a:spLocks noGrp="1"/>
          </p:cNvSpPr>
          <p:nvPr>
            <p:ph type="title"/>
          </p:nvPr>
        </p:nvSpPr>
        <p:spPr>
          <a:xfrm>
            <a:off x="2267744" y="116632"/>
            <a:ext cx="6777142"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sz="7200" dirty="0">
                <a:solidFill>
                  <a:srgbClr val="FFFF00"/>
                </a:solidFill>
              </a:rPr>
              <a:t>Après un bac STL</a:t>
            </a:r>
          </a:p>
        </p:txBody>
      </p:sp>
      <p:sp>
        <p:nvSpPr>
          <p:cNvPr id="3" name="Rectangle : coins arrondis 2">
            <a:extLst>
              <a:ext uri="{FF2B5EF4-FFF2-40B4-BE49-F238E27FC236}">
                <a16:creationId xmlns:a16="http://schemas.microsoft.com/office/drawing/2014/main" id="{672741CF-1C49-4584-B8DF-3D526272BCF4}"/>
              </a:ext>
            </a:extLst>
          </p:cNvPr>
          <p:cNvSpPr/>
          <p:nvPr/>
        </p:nvSpPr>
        <p:spPr>
          <a:xfrm>
            <a:off x="118587" y="2564903"/>
            <a:ext cx="5680752" cy="4243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dirty="0"/>
              <a:t>STL SPCL</a:t>
            </a:r>
          </a:p>
          <a:p>
            <a:pPr algn="ctr"/>
            <a:endParaRPr lang="fr-FR" dirty="0"/>
          </a:p>
          <a:p>
            <a:pPr algn="ctr"/>
            <a:r>
              <a:rPr lang="fr-FR" dirty="0"/>
              <a:t>Licence 1 : Sciences de la vie à Rennes</a:t>
            </a:r>
          </a:p>
          <a:p>
            <a:pPr algn="ctr"/>
            <a:endParaRPr lang="fr-FR" dirty="0"/>
          </a:p>
          <a:p>
            <a:pPr algn="ctr"/>
            <a:r>
              <a:rPr lang="fr-FR" dirty="0"/>
              <a:t>BTS technico-commercial en alternance à Granville</a:t>
            </a:r>
          </a:p>
          <a:p>
            <a:pPr algn="ctr"/>
            <a:endParaRPr lang="fr-FR" dirty="0"/>
          </a:p>
          <a:p>
            <a:pPr algn="ctr"/>
            <a:r>
              <a:rPr lang="fr-FR" dirty="0"/>
              <a:t>Licence pro en management de projet (IAE de Rouen)</a:t>
            </a:r>
          </a:p>
          <a:p>
            <a:pPr algn="ctr"/>
            <a:r>
              <a:rPr lang="fr-FR" dirty="0"/>
              <a:t>en alternance à Saint Malo (en tant que chef de projet)</a:t>
            </a:r>
          </a:p>
          <a:p>
            <a:pPr algn="ctr"/>
            <a:endParaRPr lang="fr-FR" dirty="0"/>
          </a:p>
          <a:p>
            <a:pPr algn="ctr"/>
            <a:r>
              <a:rPr lang="fr-FR" b="1" dirty="0">
                <a:solidFill>
                  <a:srgbClr val="FFFF00"/>
                </a:solidFill>
              </a:rPr>
              <a:t>Master 1 : grandes écoles de commerce à Brest en alternance chez Naval Group en tant que PMO (Project Management </a:t>
            </a:r>
            <a:r>
              <a:rPr lang="fr-FR" b="1" dirty="0" err="1">
                <a:solidFill>
                  <a:srgbClr val="FFFF00"/>
                </a:solidFill>
              </a:rPr>
              <a:t>Officer</a:t>
            </a:r>
            <a:r>
              <a:rPr lang="fr-FR" b="1" dirty="0">
                <a:solidFill>
                  <a:srgbClr val="FFFF00"/>
                </a:solidFill>
              </a:rPr>
              <a:t>) </a:t>
            </a:r>
          </a:p>
          <a:p>
            <a:pPr algn="ctr"/>
            <a:endParaRPr lang="fr-FR" dirty="0"/>
          </a:p>
        </p:txBody>
      </p:sp>
      <p:sp>
        <p:nvSpPr>
          <p:cNvPr id="7" name="Rectangle : coins arrondis 6">
            <a:extLst>
              <a:ext uri="{FF2B5EF4-FFF2-40B4-BE49-F238E27FC236}">
                <a16:creationId xmlns:a16="http://schemas.microsoft.com/office/drawing/2014/main" id="{FA64E1F4-AB77-40AC-9512-A07E73B50B9B}"/>
              </a:ext>
            </a:extLst>
          </p:cNvPr>
          <p:cNvSpPr/>
          <p:nvPr/>
        </p:nvSpPr>
        <p:spPr>
          <a:xfrm>
            <a:off x="5805020" y="2221142"/>
            <a:ext cx="3240360" cy="687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dirty="0"/>
              <a:t>Kilian M.</a:t>
            </a:r>
          </a:p>
        </p:txBody>
      </p:sp>
      <p:sp>
        <p:nvSpPr>
          <p:cNvPr id="2" name="Rectangle : coins arrondis 1">
            <a:extLst>
              <a:ext uri="{FF2B5EF4-FFF2-40B4-BE49-F238E27FC236}">
                <a16:creationId xmlns:a16="http://schemas.microsoft.com/office/drawing/2014/main" id="{69FB3CAD-76D4-45C7-8A5E-2058BABDAAEB}"/>
              </a:ext>
            </a:extLst>
          </p:cNvPr>
          <p:cNvSpPr/>
          <p:nvPr/>
        </p:nvSpPr>
        <p:spPr>
          <a:xfrm>
            <a:off x="6024490" y="3645024"/>
            <a:ext cx="3020396" cy="27363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 La STL SPCL m’a permis d’acquérir une logique scientifique et d’apprendre à raisonner avec une méthode scientifique (problématiques, analyses…)»</a:t>
            </a:r>
          </a:p>
        </p:txBody>
      </p:sp>
      <p:sp>
        <p:nvSpPr>
          <p:cNvPr id="8" name="Rectangle : coins arrondis 7">
            <a:extLst>
              <a:ext uri="{FF2B5EF4-FFF2-40B4-BE49-F238E27FC236}">
                <a16:creationId xmlns:a16="http://schemas.microsoft.com/office/drawing/2014/main" id="{1C651F64-28FC-47E4-B90B-468065710106}"/>
              </a:ext>
            </a:extLst>
          </p:cNvPr>
          <p:cNvSpPr/>
          <p:nvPr/>
        </p:nvSpPr>
        <p:spPr>
          <a:xfrm>
            <a:off x="289972" y="1566843"/>
            <a:ext cx="5104756" cy="71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dirty="0"/>
              <a:t>Domaine commercial</a:t>
            </a:r>
          </a:p>
        </p:txBody>
      </p:sp>
      <p:sp>
        <p:nvSpPr>
          <p:cNvPr id="9" name="Rectangle : coins arrondis 8">
            <a:extLst>
              <a:ext uri="{FF2B5EF4-FFF2-40B4-BE49-F238E27FC236}">
                <a16:creationId xmlns:a16="http://schemas.microsoft.com/office/drawing/2014/main" id="{73B66A5F-085B-4B55-8E7B-C0C99204F8E4}"/>
              </a:ext>
            </a:extLst>
          </p:cNvPr>
          <p:cNvSpPr/>
          <p:nvPr/>
        </p:nvSpPr>
        <p:spPr>
          <a:xfrm>
            <a:off x="5942234" y="1347646"/>
            <a:ext cx="2880320" cy="71002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solidFill>
                  <a:srgbClr val="FFFF00"/>
                </a:solidFill>
              </a:rPr>
              <a:t>Bac +4</a:t>
            </a:r>
          </a:p>
        </p:txBody>
      </p:sp>
    </p:spTree>
    <p:extLst>
      <p:ext uri="{BB962C8B-B14F-4D97-AF65-F5344CB8AC3E}">
        <p14:creationId xmlns:p14="http://schemas.microsoft.com/office/powerpoint/2010/main" val="30609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F0C3F-4B31-4BB5-9327-C993D8615AD6}"/>
              </a:ext>
            </a:extLst>
          </p:cNvPr>
          <p:cNvSpPr>
            <a:spLocks noGrp="1"/>
          </p:cNvSpPr>
          <p:nvPr>
            <p:ph type="title"/>
          </p:nvPr>
        </p:nvSpPr>
        <p:spPr>
          <a:xfrm>
            <a:off x="2195736" y="116632"/>
            <a:ext cx="6777142" cy="1143000"/>
          </a:xfrm>
        </p:spPr>
        <p:style>
          <a:lnRef idx="0">
            <a:schemeClr val="accent4"/>
          </a:lnRef>
          <a:fillRef idx="3">
            <a:schemeClr val="accent4"/>
          </a:fillRef>
          <a:effectRef idx="3">
            <a:schemeClr val="accent4"/>
          </a:effectRef>
          <a:fontRef idx="minor">
            <a:schemeClr val="lt1"/>
          </a:fontRef>
        </p:style>
        <p:txBody>
          <a:bodyPr/>
          <a:lstStyle/>
          <a:p>
            <a:r>
              <a:rPr lang="fr-FR" sz="7200" dirty="0">
                <a:solidFill>
                  <a:srgbClr val="FFFF00"/>
                </a:solidFill>
              </a:rPr>
              <a:t>Le bac STL</a:t>
            </a:r>
          </a:p>
        </p:txBody>
      </p:sp>
      <p:pic>
        <p:nvPicPr>
          <p:cNvPr id="4" name="Image 3" descr="Une image contenant réfrigérateur&#10;&#10;Description générée automatiquement">
            <a:extLst>
              <a:ext uri="{FF2B5EF4-FFF2-40B4-BE49-F238E27FC236}">
                <a16:creationId xmlns:a16="http://schemas.microsoft.com/office/drawing/2014/main" id="{C4897E64-E396-4DA5-BBB0-428AFC51B8ED}"/>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Rectangle 5">
            <a:extLst>
              <a:ext uri="{FF2B5EF4-FFF2-40B4-BE49-F238E27FC236}">
                <a16:creationId xmlns:a16="http://schemas.microsoft.com/office/drawing/2014/main" id="{672421B9-018B-4212-99F1-7F9CFC15A45E}"/>
              </a:ext>
            </a:extLst>
          </p:cNvPr>
          <p:cNvSpPr/>
          <p:nvPr/>
        </p:nvSpPr>
        <p:spPr>
          <a:xfrm>
            <a:off x="107504" y="2483543"/>
            <a:ext cx="9073008" cy="954107"/>
          </a:xfrm>
          <a:prstGeom prst="rect">
            <a:avLst/>
          </a:prstGeom>
        </p:spPr>
        <p:txBody>
          <a:bodyPr wrap="square">
            <a:spAutoFit/>
          </a:bodyPr>
          <a:lstStyle/>
          <a:p>
            <a:pPr marL="457200" indent="-457200">
              <a:buFont typeface="Wingdings" panose="05000000000000000000" pitchFamily="2" charset="2"/>
              <a:buChar char="q"/>
            </a:pPr>
            <a:r>
              <a:rPr lang="fr-FR" sz="2800" b="1" u="sng" dirty="0">
                <a:latin typeface="Arial" panose="020B0604020202020204" pitchFamily="34" charset="0"/>
              </a:rPr>
              <a:t>Démarche expérimentale privilégiée</a:t>
            </a:r>
            <a:r>
              <a:rPr lang="fr-FR" sz="2800" b="1" dirty="0">
                <a:latin typeface="Arial" panose="020B0604020202020204" pitchFamily="34" charset="0"/>
              </a:rPr>
              <a:t> </a:t>
            </a:r>
            <a:r>
              <a:rPr lang="fr-FR" sz="2800" dirty="0">
                <a:latin typeface="Arial" panose="020B0604020202020204" pitchFamily="34" charset="0"/>
              </a:rPr>
              <a:t>dans tous les enseignements scientifiques.</a:t>
            </a:r>
            <a:endParaRPr lang="fr-FR" sz="2800" dirty="0"/>
          </a:p>
        </p:txBody>
      </p:sp>
      <p:sp>
        <p:nvSpPr>
          <p:cNvPr id="7" name="Rectangle : coins arrondis 6">
            <a:extLst>
              <a:ext uri="{FF2B5EF4-FFF2-40B4-BE49-F238E27FC236}">
                <a16:creationId xmlns:a16="http://schemas.microsoft.com/office/drawing/2014/main" id="{BF30611D-707F-4D67-8C93-C22BF006FF93}"/>
              </a:ext>
            </a:extLst>
          </p:cNvPr>
          <p:cNvSpPr/>
          <p:nvPr/>
        </p:nvSpPr>
        <p:spPr>
          <a:xfrm>
            <a:off x="683568" y="1378189"/>
            <a:ext cx="7776864"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400" dirty="0">
                <a:solidFill>
                  <a:schemeClr val="tx2"/>
                </a:solidFill>
              </a:rPr>
              <a:t>Les spécificités de cette série</a:t>
            </a:r>
          </a:p>
        </p:txBody>
      </p:sp>
      <p:sp>
        <p:nvSpPr>
          <p:cNvPr id="9" name="Rectangle 8">
            <a:extLst>
              <a:ext uri="{FF2B5EF4-FFF2-40B4-BE49-F238E27FC236}">
                <a16:creationId xmlns:a16="http://schemas.microsoft.com/office/drawing/2014/main" id="{84C1CA1B-D42C-48EC-8AA9-CB79360B8A3A}"/>
              </a:ext>
            </a:extLst>
          </p:cNvPr>
          <p:cNvSpPr/>
          <p:nvPr/>
        </p:nvSpPr>
        <p:spPr>
          <a:xfrm>
            <a:off x="107504" y="3457971"/>
            <a:ext cx="9073008" cy="954107"/>
          </a:xfrm>
          <a:prstGeom prst="rect">
            <a:avLst/>
          </a:prstGeom>
        </p:spPr>
        <p:txBody>
          <a:bodyPr wrap="square">
            <a:spAutoFit/>
          </a:bodyPr>
          <a:lstStyle/>
          <a:p>
            <a:pPr marL="457200" indent="-457200">
              <a:buFont typeface="Wingdings" panose="05000000000000000000" pitchFamily="2" charset="2"/>
              <a:buChar char="q"/>
            </a:pPr>
            <a:r>
              <a:rPr lang="fr-FR" sz="2800" b="1" u="sng" dirty="0">
                <a:latin typeface="Arial" panose="020B0604020202020204" pitchFamily="34" charset="0"/>
              </a:rPr>
              <a:t>Démarche de projet </a:t>
            </a:r>
            <a:r>
              <a:rPr lang="fr-FR" sz="2800" dirty="0">
                <a:latin typeface="Arial" panose="020B0604020202020204" pitchFamily="34" charset="0"/>
              </a:rPr>
              <a:t>travaillée en 1</a:t>
            </a:r>
            <a:r>
              <a:rPr lang="fr-FR" sz="2800" baseline="30000" dirty="0">
                <a:latin typeface="Arial" panose="020B0604020202020204" pitchFamily="34" charset="0"/>
              </a:rPr>
              <a:t>ère</a:t>
            </a:r>
            <a:r>
              <a:rPr lang="fr-FR" sz="2800" dirty="0">
                <a:latin typeface="Arial" panose="020B0604020202020204" pitchFamily="34" charset="0"/>
              </a:rPr>
              <a:t> et en Terminale</a:t>
            </a:r>
            <a:endParaRPr lang="fr-FR" sz="2800" dirty="0"/>
          </a:p>
        </p:txBody>
      </p:sp>
      <p:sp>
        <p:nvSpPr>
          <p:cNvPr id="10" name="Rectangle 9">
            <a:extLst>
              <a:ext uri="{FF2B5EF4-FFF2-40B4-BE49-F238E27FC236}">
                <a16:creationId xmlns:a16="http://schemas.microsoft.com/office/drawing/2014/main" id="{E6EE6037-1D9C-4A80-A8C4-939AE78DB603}"/>
              </a:ext>
            </a:extLst>
          </p:cNvPr>
          <p:cNvSpPr/>
          <p:nvPr/>
        </p:nvSpPr>
        <p:spPr>
          <a:xfrm>
            <a:off x="107504" y="4406408"/>
            <a:ext cx="9073008" cy="954107"/>
          </a:xfrm>
          <a:prstGeom prst="rect">
            <a:avLst/>
          </a:prstGeom>
        </p:spPr>
        <p:txBody>
          <a:bodyPr wrap="square">
            <a:spAutoFit/>
          </a:bodyPr>
          <a:lstStyle/>
          <a:p>
            <a:pPr marL="457200" indent="-457200">
              <a:buFont typeface="Wingdings" panose="05000000000000000000" pitchFamily="2" charset="2"/>
              <a:buChar char="q"/>
            </a:pPr>
            <a:r>
              <a:rPr lang="fr-FR" sz="2800" dirty="0">
                <a:latin typeface="Arial" panose="020B0604020202020204" pitchFamily="34" charset="0"/>
              </a:rPr>
              <a:t>Des </a:t>
            </a:r>
            <a:r>
              <a:rPr lang="fr-FR" sz="2800" b="1" u="sng" dirty="0">
                <a:latin typeface="Arial" panose="020B0604020202020204" pitchFamily="34" charset="0"/>
              </a:rPr>
              <a:t>compétences</a:t>
            </a:r>
            <a:r>
              <a:rPr lang="fr-FR" sz="2800" dirty="0">
                <a:latin typeface="Arial" panose="020B0604020202020204" pitchFamily="34" charset="0"/>
              </a:rPr>
              <a:t> acquises en </a:t>
            </a:r>
            <a:r>
              <a:rPr lang="fr-FR" sz="2800" b="1" u="sng" dirty="0">
                <a:latin typeface="Arial" panose="020B0604020202020204" pitchFamily="34" charset="0"/>
              </a:rPr>
              <a:t>chimie</a:t>
            </a:r>
            <a:r>
              <a:rPr lang="fr-FR" sz="2800" dirty="0">
                <a:latin typeface="Arial" panose="020B0604020202020204" pitchFamily="34" charset="0"/>
              </a:rPr>
              <a:t>, en </a:t>
            </a:r>
            <a:r>
              <a:rPr lang="fr-FR" sz="2800" b="1" u="sng" dirty="0">
                <a:latin typeface="Arial" panose="020B0604020202020204" pitchFamily="34" charset="0"/>
              </a:rPr>
              <a:t>physique</a:t>
            </a:r>
            <a:r>
              <a:rPr lang="fr-FR" sz="2800" dirty="0">
                <a:latin typeface="Arial" panose="020B0604020202020204" pitchFamily="34" charset="0"/>
              </a:rPr>
              <a:t> et en </a:t>
            </a:r>
            <a:r>
              <a:rPr lang="fr-FR" sz="2800" b="1" u="sng" dirty="0">
                <a:latin typeface="Arial" panose="020B0604020202020204" pitchFamily="34" charset="0"/>
              </a:rPr>
              <a:t>biologie/biochimie</a:t>
            </a:r>
            <a:r>
              <a:rPr lang="fr-FR" sz="2800" dirty="0">
                <a:latin typeface="Arial" panose="020B0604020202020204" pitchFamily="34" charset="0"/>
              </a:rPr>
              <a:t>.</a:t>
            </a:r>
            <a:endParaRPr lang="fr-FR" sz="2800" dirty="0"/>
          </a:p>
        </p:txBody>
      </p:sp>
      <p:sp>
        <p:nvSpPr>
          <p:cNvPr id="11" name="Rectangle 10">
            <a:extLst>
              <a:ext uri="{FF2B5EF4-FFF2-40B4-BE49-F238E27FC236}">
                <a16:creationId xmlns:a16="http://schemas.microsoft.com/office/drawing/2014/main" id="{C3613350-A105-45AD-98EC-9AA8C1DD7C1C}"/>
              </a:ext>
            </a:extLst>
          </p:cNvPr>
          <p:cNvSpPr/>
          <p:nvPr/>
        </p:nvSpPr>
        <p:spPr>
          <a:xfrm>
            <a:off x="103532" y="5479811"/>
            <a:ext cx="9073008" cy="954107"/>
          </a:xfrm>
          <a:prstGeom prst="rect">
            <a:avLst/>
          </a:prstGeom>
        </p:spPr>
        <p:txBody>
          <a:bodyPr wrap="square">
            <a:spAutoFit/>
          </a:bodyPr>
          <a:lstStyle/>
          <a:p>
            <a:pPr marL="457200" indent="-457200">
              <a:buFont typeface="Wingdings" panose="05000000000000000000" pitchFamily="2" charset="2"/>
              <a:buChar char="q"/>
            </a:pPr>
            <a:r>
              <a:rPr lang="fr-FR" sz="2800" b="1" u="sng" dirty="0">
                <a:latin typeface="Arial" panose="020B0604020202020204" pitchFamily="34" charset="0"/>
              </a:rPr>
              <a:t>1h de cours de sciences en anglais</a:t>
            </a:r>
            <a:r>
              <a:rPr lang="fr-FR" sz="2800" b="1" dirty="0">
                <a:latin typeface="Arial" panose="020B0604020202020204" pitchFamily="34" charset="0"/>
              </a:rPr>
              <a:t> </a:t>
            </a:r>
            <a:r>
              <a:rPr lang="fr-FR" sz="2800" dirty="0">
                <a:latin typeface="Arial" panose="020B0604020202020204" pitchFamily="34" charset="0"/>
              </a:rPr>
              <a:t>par semaine (anglais technologique).</a:t>
            </a:r>
            <a:endParaRPr lang="fr-FR" sz="2800" dirty="0"/>
          </a:p>
        </p:txBody>
      </p:sp>
    </p:spTree>
    <p:extLst>
      <p:ext uri="{BB962C8B-B14F-4D97-AF65-F5344CB8AC3E}">
        <p14:creationId xmlns:p14="http://schemas.microsoft.com/office/powerpoint/2010/main" val="20910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F0C3F-4B31-4BB5-9327-C993D8615AD6}"/>
              </a:ext>
            </a:extLst>
          </p:cNvPr>
          <p:cNvSpPr>
            <a:spLocks noGrp="1"/>
          </p:cNvSpPr>
          <p:nvPr>
            <p:ph type="title"/>
          </p:nvPr>
        </p:nvSpPr>
        <p:spPr>
          <a:xfrm>
            <a:off x="2195736" y="116632"/>
            <a:ext cx="6777142" cy="1143000"/>
          </a:xfrm>
        </p:spPr>
        <p:style>
          <a:lnRef idx="0">
            <a:schemeClr val="accent4"/>
          </a:lnRef>
          <a:fillRef idx="3">
            <a:schemeClr val="accent4"/>
          </a:fillRef>
          <a:effectRef idx="3">
            <a:schemeClr val="accent4"/>
          </a:effectRef>
          <a:fontRef idx="minor">
            <a:schemeClr val="lt1"/>
          </a:fontRef>
        </p:style>
        <p:txBody>
          <a:bodyPr/>
          <a:lstStyle/>
          <a:p>
            <a:r>
              <a:rPr lang="fr-FR" sz="7200" dirty="0">
                <a:solidFill>
                  <a:srgbClr val="FFFF00"/>
                </a:solidFill>
              </a:rPr>
              <a:t>Le bac STL</a:t>
            </a:r>
          </a:p>
        </p:txBody>
      </p:sp>
      <p:pic>
        <p:nvPicPr>
          <p:cNvPr id="4" name="Image 3" descr="Une image contenant réfrigérateur&#10;&#10;Description générée automatiquement">
            <a:extLst>
              <a:ext uri="{FF2B5EF4-FFF2-40B4-BE49-F238E27FC236}">
                <a16:creationId xmlns:a16="http://schemas.microsoft.com/office/drawing/2014/main" id="{C4897E64-E396-4DA5-BBB0-428AFC51B8ED}"/>
              </a:ext>
            </a:extLst>
          </p:cNvPr>
          <p:cNvPicPr>
            <a:picLocks noChangeAspect="1"/>
          </p:cNvPicPr>
          <p:nvPr/>
        </p:nvPicPr>
        <p:blipFill rotWithShape="1">
          <a:blip r:embed="rId2">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Rectangle 5">
            <a:extLst>
              <a:ext uri="{FF2B5EF4-FFF2-40B4-BE49-F238E27FC236}">
                <a16:creationId xmlns:a16="http://schemas.microsoft.com/office/drawing/2014/main" id="{672421B9-018B-4212-99F1-7F9CFC15A45E}"/>
              </a:ext>
            </a:extLst>
          </p:cNvPr>
          <p:cNvSpPr/>
          <p:nvPr/>
        </p:nvSpPr>
        <p:spPr>
          <a:xfrm>
            <a:off x="125375" y="2547470"/>
            <a:ext cx="9073008" cy="954107"/>
          </a:xfrm>
          <a:prstGeom prst="rect">
            <a:avLst/>
          </a:prstGeom>
        </p:spPr>
        <p:txBody>
          <a:bodyPr wrap="square">
            <a:spAutoFit/>
          </a:bodyPr>
          <a:lstStyle/>
          <a:p>
            <a:pPr marL="457200" indent="-457200">
              <a:buFont typeface="Wingdings" panose="05000000000000000000" pitchFamily="2" charset="2"/>
              <a:buChar char="q"/>
            </a:pPr>
            <a:r>
              <a:rPr lang="fr-FR" sz="2800" b="1" u="sng" dirty="0">
                <a:latin typeface="Arial" panose="020B0604020202020204" pitchFamily="34" charset="0"/>
              </a:rPr>
              <a:t>De nombreux débouchés assez similaires</a:t>
            </a:r>
            <a:r>
              <a:rPr lang="fr-FR" sz="2800" b="1" dirty="0">
                <a:latin typeface="Arial" panose="020B0604020202020204" pitchFamily="34" charset="0"/>
              </a:rPr>
              <a:t> </a:t>
            </a:r>
            <a:r>
              <a:rPr lang="fr-FR" sz="2800" dirty="0">
                <a:latin typeface="Arial" panose="020B0604020202020204" pitchFamily="34" charset="0"/>
              </a:rPr>
              <a:t>: en BTS, DUT… </a:t>
            </a:r>
            <a:r>
              <a:rPr lang="fr-FR" sz="2800" i="1" dirty="0">
                <a:solidFill>
                  <a:srgbClr val="FFFF00"/>
                </a:solidFill>
                <a:latin typeface="Arial" panose="020B0604020202020204" pitchFamily="34" charset="0"/>
              </a:rPr>
              <a:t>voir témoignages en fin du power point</a:t>
            </a:r>
            <a:endParaRPr lang="fr-FR" sz="2800" i="1" dirty="0">
              <a:solidFill>
                <a:srgbClr val="FFFF00"/>
              </a:solidFill>
            </a:endParaRPr>
          </a:p>
        </p:txBody>
      </p:sp>
      <p:sp>
        <p:nvSpPr>
          <p:cNvPr id="7" name="Rectangle : coins arrondis 6">
            <a:extLst>
              <a:ext uri="{FF2B5EF4-FFF2-40B4-BE49-F238E27FC236}">
                <a16:creationId xmlns:a16="http://schemas.microsoft.com/office/drawing/2014/main" id="{BF30611D-707F-4D67-8C93-C22BF006FF93}"/>
              </a:ext>
            </a:extLst>
          </p:cNvPr>
          <p:cNvSpPr/>
          <p:nvPr/>
        </p:nvSpPr>
        <p:spPr>
          <a:xfrm>
            <a:off x="683568" y="1378189"/>
            <a:ext cx="7776864"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4400" dirty="0">
                <a:solidFill>
                  <a:schemeClr val="tx2"/>
                </a:solidFill>
              </a:rPr>
              <a:t>Bac général scientifique ou STL ?</a:t>
            </a:r>
          </a:p>
        </p:txBody>
      </p:sp>
      <p:sp>
        <p:nvSpPr>
          <p:cNvPr id="9" name="Rectangle 8">
            <a:extLst>
              <a:ext uri="{FF2B5EF4-FFF2-40B4-BE49-F238E27FC236}">
                <a16:creationId xmlns:a16="http://schemas.microsoft.com/office/drawing/2014/main" id="{84C1CA1B-D42C-48EC-8AA9-CB79360B8A3A}"/>
              </a:ext>
            </a:extLst>
          </p:cNvPr>
          <p:cNvSpPr/>
          <p:nvPr/>
        </p:nvSpPr>
        <p:spPr>
          <a:xfrm>
            <a:off x="115387" y="3602131"/>
            <a:ext cx="9073008" cy="523220"/>
          </a:xfrm>
          <a:prstGeom prst="rect">
            <a:avLst/>
          </a:prstGeom>
        </p:spPr>
        <p:txBody>
          <a:bodyPr wrap="square">
            <a:spAutoFit/>
          </a:bodyPr>
          <a:lstStyle/>
          <a:p>
            <a:pPr marL="457200" indent="-457200">
              <a:buFont typeface="Wingdings" panose="05000000000000000000" pitchFamily="2" charset="2"/>
              <a:buChar char="q"/>
            </a:pPr>
            <a:r>
              <a:rPr lang="fr-FR" sz="2800" b="1" u="sng" dirty="0">
                <a:latin typeface="Arial" panose="020B0604020202020204" pitchFamily="34" charset="0"/>
              </a:rPr>
              <a:t>Des mathématiques plus « accessibles »</a:t>
            </a:r>
            <a:endParaRPr lang="fr-FR" sz="2800" b="1" u="sng" dirty="0"/>
          </a:p>
        </p:txBody>
      </p:sp>
      <p:sp>
        <p:nvSpPr>
          <p:cNvPr id="10" name="Rectangle 9">
            <a:extLst>
              <a:ext uri="{FF2B5EF4-FFF2-40B4-BE49-F238E27FC236}">
                <a16:creationId xmlns:a16="http://schemas.microsoft.com/office/drawing/2014/main" id="{E6EE6037-1D9C-4A80-A8C4-939AE78DB603}"/>
              </a:ext>
            </a:extLst>
          </p:cNvPr>
          <p:cNvSpPr/>
          <p:nvPr/>
        </p:nvSpPr>
        <p:spPr>
          <a:xfrm>
            <a:off x="125375" y="5393949"/>
            <a:ext cx="9073008" cy="1384995"/>
          </a:xfrm>
          <a:prstGeom prst="rect">
            <a:avLst/>
          </a:prstGeom>
        </p:spPr>
        <p:txBody>
          <a:bodyPr wrap="square">
            <a:spAutoFit/>
          </a:bodyPr>
          <a:lstStyle/>
          <a:p>
            <a:pPr marL="457200" indent="-457200">
              <a:buFont typeface="Wingdings" panose="05000000000000000000" pitchFamily="2" charset="2"/>
              <a:buChar char="q"/>
            </a:pPr>
            <a:r>
              <a:rPr lang="fr-FR" sz="2800" b="1" u="sng" dirty="0">
                <a:latin typeface="Arial" panose="020B0604020202020204" pitchFamily="34" charset="0"/>
              </a:rPr>
              <a:t>Une pédagogie très articulée autour des manipulations</a:t>
            </a:r>
            <a:r>
              <a:rPr lang="fr-FR" sz="2800" b="1" dirty="0">
                <a:latin typeface="Arial" panose="020B0604020202020204" pitchFamily="34" charset="0"/>
              </a:rPr>
              <a:t> </a:t>
            </a:r>
            <a:r>
              <a:rPr lang="fr-FR" sz="2800" dirty="0">
                <a:latin typeface="Arial" panose="020B0604020202020204" pitchFamily="34" charset="0"/>
              </a:rPr>
              <a:t>: beaucoup de TP/TD et moins de cours « théoriques »</a:t>
            </a:r>
            <a:endParaRPr lang="fr-FR" sz="2800" dirty="0"/>
          </a:p>
        </p:txBody>
      </p:sp>
      <p:sp>
        <p:nvSpPr>
          <p:cNvPr id="8" name="Rectangle 7">
            <a:extLst>
              <a:ext uri="{FF2B5EF4-FFF2-40B4-BE49-F238E27FC236}">
                <a16:creationId xmlns:a16="http://schemas.microsoft.com/office/drawing/2014/main" id="{34B8D38A-66E8-450F-B3DC-E2953F59ECB3}"/>
              </a:ext>
            </a:extLst>
          </p:cNvPr>
          <p:cNvSpPr/>
          <p:nvPr/>
        </p:nvSpPr>
        <p:spPr>
          <a:xfrm>
            <a:off x="115387" y="4280873"/>
            <a:ext cx="9073008" cy="954107"/>
          </a:xfrm>
          <a:prstGeom prst="rect">
            <a:avLst/>
          </a:prstGeom>
        </p:spPr>
        <p:txBody>
          <a:bodyPr wrap="square">
            <a:spAutoFit/>
          </a:bodyPr>
          <a:lstStyle/>
          <a:p>
            <a:pPr marL="457200" indent="-457200">
              <a:buFont typeface="Wingdings" panose="05000000000000000000" pitchFamily="2" charset="2"/>
              <a:buChar char="q"/>
            </a:pPr>
            <a:r>
              <a:rPr lang="fr-FR" sz="2800" b="1" u="sng" dirty="0">
                <a:latin typeface="Arial" panose="020B0604020202020204" pitchFamily="34" charset="0"/>
              </a:rPr>
              <a:t>Des classes préparatoires spécifiques aux élèves de STL après le bac</a:t>
            </a:r>
            <a:endParaRPr lang="fr-FR" sz="2800" b="1" u="sng" dirty="0"/>
          </a:p>
        </p:txBody>
      </p:sp>
    </p:spTree>
    <p:extLst>
      <p:ext uri="{BB962C8B-B14F-4D97-AF65-F5344CB8AC3E}">
        <p14:creationId xmlns:p14="http://schemas.microsoft.com/office/powerpoint/2010/main" val="32692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402" y="1366714"/>
            <a:ext cx="6351806" cy="809793"/>
          </a:xfrm>
        </p:spPr>
        <p:style>
          <a:lnRef idx="1">
            <a:schemeClr val="accent2"/>
          </a:lnRef>
          <a:fillRef idx="3">
            <a:schemeClr val="accent2"/>
          </a:fillRef>
          <a:effectRef idx="2">
            <a:schemeClr val="accent2"/>
          </a:effectRef>
          <a:fontRef idx="minor">
            <a:schemeClr val="lt1"/>
          </a:fontRef>
        </p:style>
        <p:txBody>
          <a:bodyPr anchor="t">
            <a:noAutofit/>
          </a:bodyPr>
          <a:lstStyle/>
          <a:p>
            <a:r>
              <a:rPr lang="fr-F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CONDITIONS PRIVILEGIEES D’ENSEIGNEMENT</a:t>
            </a:r>
          </a:p>
        </p:txBody>
      </p:sp>
      <p:sp>
        <p:nvSpPr>
          <p:cNvPr id="13" name="Sous-titre 2"/>
          <p:cNvSpPr txBox="1">
            <a:spLocks/>
          </p:cNvSpPr>
          <p:nvPr/>
        </p:nvSpPr>
        <p:spPr>
          <a:xfrm>
            <a:off x="267578" y="2336108"/>
            <a:ext cx="6160134" cy="809793"/>
          </a:xfrm>
          <a:prstGeom prst="rect">
            <a:avLst/>
          </a:prstGeom>
          <a:solidFill>
            <a:schemeClr val="bg2">
              <a:alpha val="57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q"/>
            </a:pPr>
            <a:r>
              <a:rPr lang="fr-FR" sz="2400" b="1" dirty="0">
                <a:solidFill>
                  <a:schemeClr val="tx1"/>
                </a:solidFill>
                <a:latin typeface="Arial" panose="020B0604020202020204" pitchFamily="34" charset="0"/>
                <a:cs typeface="Arial" panose="020B0604020202020204" pitchFamily="34" charset="0"/>
              </a:rPr>
              <a:t>3 laboratoires bien équipés et spécialisés</a:t>
            </a:r>
          </a:p>
        </p:txBody>
      </p:sp>
      <p:sp>
        <p:nvSpPr>
          <p:cNvPr id="18" name="Sous-titre 2"/>
          <p:cNvSpPr txBox="1">
            <a:spLocks/>
          </p:cNvSpPr>
          <p:nvPr/>
        </p:nvSpPr>
        <p:spPr>
          <a:xfrm>
            <a:off x="267578" y="4995621"/>
            <a:ext cx="5076564" cy="1764032"/>
          </a:xfrm>
          <a:prstGeom prst="rect">
            <a:avLst/>
          </a:prstGeom>
          <a:solidFill>
            <a:srgbClr val="FFC000">
              <a:alpha val="32000"/>
            </a:srgb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q"/>
            </a:pPr>
            <a:r>
              <a:rPr lang="fr-FR" sz="2400" b="1" dirty="0">
                <a:solidFill>
                  <a:schemeClr val="tx1"/>
                </a:solidFill>
                <a:latin typeface="Arial" panose="020B0604020202020204" pitchFamily="34" charset="0"/>
                <a:cs typeface="Arial" panose="020B0604020202020204" pitchFamily="34" charset="0"/>
              </a:rPr>
              <a:t>Une pédagogie de projet favorisant l’ouverture vers le monde de la recherche et de l’industrie</a:t>
            </a:r>
          </a:p>
        </p:txBody>
      </p:sp>
      <p:sp>
        <p:nvSpPr>
          <p:cNvPr id="19" name="Sous-titre 2"/>
          <p:cNvSpPr txBox="1">
            <a:spLocks/>
          </p:cNvSpPr>
          <p:nvPr/>
        </p:nvSpPr>
        <p:spPr>
          <a:xfrm>
            <a:off x="284075" y="3252983"/>
            <a:ext cx="6160134" cy="1631512"/>
          </a:xfrm>
          <a:prstGeom prst="rect">
            <a:avLst/>
          </a:prstGeom>
          <a:solidFill>
            <a:schemeClr val="accent6">
              <a:lumMod val="20000"/>
              <a:lumOff val="80000"/>
              <a:alpha val="78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q"/>
            </a:pPr>
            <a:r>
              <a:rPr lang="fr-FR" sz="2400" b="1" dirty="0">
                <a:solidFill>
                  <a:schemeClr val="tx1"/>
                </a:solidFill>
                <a:latin typeface="Arial" panose="020B0604020202020204" pitchFamily="34" charset="0"/>
                <a:cs typeface="Arial" panose="020B0604020202020204" pitchFamily="34" charset="0"/>
              </a:rPr>
              <a:t>Un enseignement en groupes restreints (15 élèves) permettant une relation de proximité entre l’élève et l’enseignant</a:t>
            </a:r>
          </a:p>
        </p:txBody>
      </p:sp>
      <p:sp>
        <p:nvSpPr>
          <p:cNvPr id="10" name="Titre 1">
            <a:extLst>
              <a:ext uri="{FF2B5EF4-FFF2-40B4-BE49-F238E27FC236}">
                <a16:creationId xmlns:a16="http://schemas.microsoft.com/office/drawing/2014/main" id="{36B9DE2C-7FE5-4E44-94B2-0C59520FD27D}"/>
              </a:ext>
            </a:extLst>
          </p:cNvPr>
          <p:cNvSpPr txBox="1">
            <a:spLocks/>
          </p:cNvSpPr>
          <p:nvPr/>
        </p:nvSpPr>
        <p:spPr bwMode="auto">
          <a:xfrm>
            <a:off x="2195736" y="116632"/>
            <a:ext cx="6777142" cy="1143000"/>
          </a:xfrm>
          <a:prstGeom prst="rect">
            <a:avLst/>
          </a:prstGeom>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fr-FR" sz="7200">
                <a:solidFill>
                  <a:srgbClr val="FFFF00"/>
                </a:solidFill>
              </a:rPr>
              <a:t>Le bac STL</a:t>
            </a:r>
            <a:endParaRPr lang="fr-FR" sz="7200" dirty="0">
              <a:solidFill>
                <a:srgbClr val="FFFF00"/>
              </a:solidFill>
            </a:endParaRPr>
          </a:p>
        </p:txBody>
      </p:sp>
      <p:pic>
        <p:nvPicPr>
          <p:cNvPr id="11" name="Image 10" descr="Une image contenant réfrigérateur&#10;&#10;Description générée automatiquement">
            <a:extLst>
              <a:ext uri="{FF2B5EF4-FFF2-40B4-BE49-F238E27FC236}">
                <a16:creationId xmlns:a16="http://schemas.microsoft.com/office/drawing/2014/main" id="{A27F2850-EE26-416E-B249-846C5745F8CF}"/>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pic>
        <p:nvPicPr>
          <p:cNvPr id="4" name="Image 3" descr="Une image contenant intérieur, personne, table, plafond&#10;&#10;Description générée automatiquement">
            <a:extLst>
              <a:ext uri="{FF2B5EF4-FFF2-40B4-BE49-F238E27FC236}">
                <a16:creationId xmlns:a16="http://schemas.microsoft.com/office/drawing/2014/main" id="{E121A6C8-3B5C-46EC-97E8-DC5D2632A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307" y="5044096"/>
            <a:ext cx="2217146" cy="1764032"/>
          </a:xfrm>
          <a:prstGeom prst="rect">
            <a:avLst/>
          </a:prstGeom>
        </p:spPr>
      </p:pic>
      <p:pic>
        <p:nvPicPr>
          <p:cNvPr id="6" name="Image 5" descr="Une image contenant intérieur, personne, plafond, homme&#10;&#10;Description générée automatiquement">
            <a:extLst>
              <a:ext uri="{FF2B5EF4-FFF2-40B4-BE49-F238E27FC236}">
                <a16:creationId xmlns:a16="http://schemas.microsoft.com/office/drawing/2014/main" id="{286E93A7-BD26-4A60-92F2-ED834DB06F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9183" y="3184642"/>
            <a:ext cx="2414639" cy="1810979"/>
          </a:xfrm>
          <a:prstGeom prst="rect">
            <a:avLst/>
          </a:prstGeom>
        </p:spPr>
      </p:pic>
      <p:pic>
        <p:nvPicPr>
          <p:cNvPr id="5" name="Image 4" descr="Une image contenant intérieur, plafond, personne, table&#10;&#10;Description générée automatiquement">
            <a:extLst>
              <a:ext uri="{FF2B5EF4-FFF2-40B4-BE49-F238E27FC236}">
                <a16:creationId xmlns:a16="http://schemas.microsoft.com/office/drawing/2014/main" id="{11304623-1E3C-49B2-A2DB-1F1484F49B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6959" y="1286141"/>
            <a:ext cx="2414639" cy="1811432"/>
          </a:xfrm>
          <a:prstGeom prst="rect">
            <a:avLst/>
          </a:prstGeom>
        </p:spPr>
      </p:pic>
    </p:spTree>
    <p:extLst>
      <p:ext uri="{BB962C8B-B14F-4D97-AF65-F5344CB8AC3E}">
        <p14:creationId xmlns:p14="http://schemas.microsoft.com/office/powerpoint/2010/main" val="229239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F0C3F-4B31-4BB5-9327-C993D8615AD6}"/>
              </a:ext>
            </a:extLst>
          </p:cNvPr>
          <p:cNvSpPr>
            <a:spLocks noGrp="1"/>
          </p:cNvSpPr>
          <p:nvPr>
            <p:ph type="title"/>
          </p:nvPr>
        </p:nvSpPr>
        <p:spPr>
          <a:xfrm>
            <a:off x="2195736" y="116632"/>
            <a:ext cx="6777142" cy="1143000"/>
          </a:xfrm>
        </p:spPr>
        <p:style>
          <a:lnRef idx="0">
            <a:schemeClr val="accent4"/>
          </a:lnRef>
          <a:fillRef idx="3">
            <a:schemeClr val="accent4"/>
          </a:fillRef>
          <a:effectRef idx="3">
            <a:schemeClr val="accent4"/>
          </a:effectRef>
          <a:fontRef idx="minor">
            <a:schemeClr val="lt1"/>
          </a:fontRef>
        </p:style>
        <p:txBody>
          <a:bodyPr/>
          <a:lstStyle/>
          <a:p>
            <a:r>
              <a:rPr lang="fr-FR" sz="7200" dirty="0">
                <a:solidFill>
                  <a:srgbClr val="FFFF00"/>
                </a:solidFill>
              </a:rPr>
              <a:t>Le bac STL</a:t>
            </a:r>
          </a:p>
        </p:txBody>
      </p:sp>
      <p:pic>
        <p:nvPicPr>
          <p:cNvPr id="4" name="Image 3" descr="Une image contenant réfrigérateur&#10;&#10;Description générée automatiquement">
            <a:extLst>
              <a:ext uri="{FF2B5EF4-FFF2-40B4-BE49-F238E27FC236}">
                <a16:creationId xmlns:a16="http://schemas.microsoft.com/office/drawing/2014/main" id="{C4897E64-E396-4DA5-BBB0-428AFC51B8ED}"/>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7" name="Rectangle : coins arrondis 6">
            <a:extLst>
              <a:ext uri="{FF2B5EF4-FFF2-40B4-BE49-F238E27FC236}">
                <a16:creationId xmlns:a16="http://schemas.microsoft.com/office/drawing/2014/main" id="{BF30611D-707F-4D67-8C93-C22BF006FF93}"/>
              </a:ext>
            </a:extLst>
          </p:cNvPr>
          <p:cNvSpPr/>
          <p:nvPr/>
        </p:nvSpPr>
        <p:spPr>
          <a:xfrm>
            <a:off x="683568" y="1445026"/>
            <a:ext cx="7776864"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400" dirty="0">
                <a:solidFill>
                  <a:schemeClr val="tx2"/>
                </a:solidFill>
              </a:rPr>
              <a:t>Les enseignements en 1</a:t>
            </a:r>
            <a:r>
              <a:rPr lang="fr-FR" sz="4400" baseline="30000" dirty="0">
                <a:solidFill>
                  <a:schemeClr val="tx2"/>
                </a:solidFill>
              </a:rPr>
              <a:t>ère</a:t>
            </a:r>
            <a:r>
              <a:rPr lang="fr-FR" sz="4400" dirty="0">
                <a:solidFill>
                  <a:schemeClr val="tx2"/>
                </a:solidFill>
              </a:rPr>
              <a:t> </a:t>
            </a:r>
          </a:p>
        </p:txBody>
      </p:sp>
      <p:sp>
        <p:nvSpPr>
          <p:cNvPr id="3" name="Rectangle : coins arrondis 2">
            <a:extLst>
              <a:ext uri="{FF2B5EF4-FFF2-40B4-BE49-F238E27FC236}">
                <a16:creationId xmlns:a16="http://schemas.microsoft.com/office/drawing/2014/main" id="{506A76C0-97EF-49DB-8E57-39F14756D9ED}"/>
              </a:ext>
            </a:extLst>
          </p:cNvPr>
          <p:cNvSpPr/>
          <p:nvPr/>
        </p:nvSpPr>
        <p:spPr>
          <a:xfrm>
            <a:off x="118347" y="2566524"/>
            <a:ext cx="2941485" cy="41028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b="1" u="sng" dirty="0"/>
          </a:p>
          <a:p>
            <a:pPr algn="ctr"/>
            <a:r>
              <a:rPr lang="fr-FR" b="1" u="sng" dirty="0"/>
              <a:t>Des matières générales </a:t>
            </a:r>
            <a:r>
              <a:rPr lang="fr-FR" dirty="0"/>
              <a:t>:</a:t>
            </a:r>
          </a:p>
          <a:p>
            <a:pPr algn="ctr"/>
            <a:endParaRPr lang="fr-FR" dirty="0"/>
          </a:p>
          <a:p>
            <a:pPr algn="ctr"/>
            <a:r>
              <a:rPr lang="fr-FR" dirty="0"/>
              <a:t>Français : 3h</a:t>
            </a:r>
          </a:p>
          <a:p>
            <a:pPr algn="ctr"/>
            <a:endParaRPr lang="fr-FR" dirty="0"/>
          </a:p>
          <a:p>
            <a:pPr algn="ctr"/>
            <a:r>
              <a:rPr lang="fr-FR" dirty="0"/>
              <a:t>Mathématiques : 3h</a:t>
            </a:r>
          </a:p>
          <a:p>
            <a:pPr algn="ctr"/>
            <a:endParaRPr lang="fr-FR" dirty="0"/>
          </a:p>
          <a:p>
            <a:pPr algn="ctr"/>
            <a:r>
              <a:rPr lang="fr-FR" dirty="0"/>
              <a:t>Enseignement moral et civique : 0,5 h</a:t>
            </a:r>
          </a:p>
          <a:p>
            <a:pPr algn="ctr"/>
            <a:endParaRPr lang="fr-FR" dirty="0"/>
          </a:p>
          <a:p>
            <a:pPr algn="ctr"/>
            <a:r>
              <a:rPr lang="fr-FR" dirty="0"/>
              <a:t>Histoire-géographie : 1,5 h</a:t>
            </a:r>
          </a:p>
          <a:p>
            <a:pPr algn="ctr"/>
            <a:endParaRPr lang="fr-FR" sz="1100" dirty="0"/>
          </a:p>
          <a:p>
            <a:pPr algn="ctr"/>
            <a:r>
              <a:rPr lang="fr-FR" dirty="0"/>
              <a:t>Langues vivantes : 4h</a:t>
            </a:r>
          </a:p>
          <a:p>
            <a:pPr algn="ctr"/>
            <a:endParaRPr lang="fr-FR" dirty="0"/>
          </a:p>
          <a:p>
            <a:pPr algn="ctr"/>
            <a:r>
              <a:rPr lang="fr-FR" dirty="0"/>
              <a:t> EPS : 2h</a:t>
            </a:r>
          </a:p>
        </p:txBody>
      </p:sp>
      <p:sp>
        <p:nvSpPr>
          <p:cNvPr id="12" name="Rectangle : coins arrondis 11">
            <a:extLst>
              <a:ext uri="{FF2B5EF4-FFF2-40B4-BE49-F238E27FC236}">
                <a16:creationId xmlns:a16="http://schemas.microsoft.com/office/drawing/2014/main" id="{BA4D9EEA-65E3-4548-81D4-367033F1193D}"/>
              </a:ext>
            </a:extLst>
          </p:cNvPr>
          <p:cNvSpPr/>
          <p:nvPr/>
        </p:nvSpPr>
        <p:spPr>
          <a:xfrm>
            <a:off x="3203848" y="2566524"/>
            <a:ext cx="3096344" cy="41028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b="1" u="sng" dirty="0"/>
          </a:p>
          <a:p>
            <a:pPr algn="ctr"/>
            <a:r>
              <a:rPr lang="fr-FR" b="1" u="sng" dirty="0"/>
              <a:t>Des matières scientifiques</a:t>
            </a:r>
            <a:r>
              <a:rPr lang="fr-FR" dirty="0"/>
              <a:t>:</a:t>
            </a:r>
          </a:p>
          <a:p>
            <a:pPr algn="ctr"/>
            <a:endParaRPr lang="fr-FR" dirty="0"/>
          </a:p>
          <a:p>
            <a:pPr algn="ctr"/>
            <a:r>
              <a:rPr lang="fr-FR" dirty="0"/>
              <a:t>Physique-chimie </a:t>
            </a:r>
          </a:p>
          <a:p>
            <a:pPr algn="ctr"/>
            <a:r>
              <a:rPr lang="fr-FR" dirty="0"/>
              <a:t>et mathématiques : 5h</a:t>
            </a:r>
          </a:p>
          <a:p>
            <a:pPr algn="ctr"/>
            <a:r>
              <a:rPr lang="fr-FR" dirty="0"/>
              <a:t>Biochimie/Biologie : 4h</a:t>
            </a:r>
          </a:p>
          <a:p>
            <a:pPr algn="ctr"/>
            <a:endParaRPr lang="fr-FR" dirty="0"/>
          </a:p>
          <a:p>
            <a:pPr algn="ctr"/>
            <a:r>
              <a:rPr lang="fr-FR" u="sng" dirty="0"/>
              <a:t>Enseignements de spécialités</a:t>
            </a:r>
            <a:r>
              <a:rPr lang="fr-FR" dirty="0"/>
              <a:t> : 9h</a:t>
            </a:r>
          </a:p>
          <a:p>
            <a:pPr algn="ctr"/>
            <a:endParaRPr lang="fr-FR" b="1" dirty="0"/>
          </a:p>
          <a:p>
            <a:pPr algn="ctr"/>
            <a:r>
              <a:rPr lang="fr-FR" b="1" dirty="0">
                <a:solidFill>
                  <a:schemeClr val="accent1"/>
                </a:solidFill>
              </a:rPr>
              <a:t>SPCL ( Sciences Physiques  Chimiques de Laboratoire) </a:t>
            </a:r>
          </a:p>
          <a:p>
            <a:pPr algn="ctr"/>
            <a:r>
              <a:rPr lang="fr-FR" b="1" dirty="0">
                <a:solidFill>
                  <a:srgbClr val="FF0000"/>
                </a:solidFill>
              </a:rPr>
              <a:t>ou </a:t>
            </a:r>
          </a:p>
          <a:p>
            <a:pPr algn="ctr"/>
            <a:r>
              <a:rPr lang="fr-FR" b="1" dirty="0">
                <a:solidFill>
                  <a:srgbClr val="FF0000"/>
                </a:solidFill>
              </a:rPr>
              <a:t> </a:t>
            </a:r>
            <a:r>
              <a:rPr lang="fr-FR" b="1" dirty="0">
                <a:solidFill>
                  <a:schemeClr val="accent1"/>
                </a:solidFill>
              </a:rPr>
              <a:t>Biotechnologies</a:t>
            </a:r>
            <a:r>
              <a:rPr lang="fr-FR" b="1" dirty="0">
                <a:solidFill>
                  <a:srgbClr val="FF0000"/>
                </a:solidFill>
              </a:rPr>
              <a:t> </a:t>
            </a:r>
          </a:p>
          <a:p>
            <a:pPr algn="ctr"/>
            <a:endParaRPr lang="fr-FR" dirty="0"/>
          </a:p>
        </p:txBody>
      </p:sp>
      <p:sp>
        <p:nvSpPr>
          <p:cNvPr id="13" name="Rectangle : coins arrondis 12">
            <a:extLst>
              <a:ext uri="{FF2B5EF4-FFF2-40B4-BE49-F238E27FC236}">
                <a16:creationId xmlns:a16="http://schemas.microsoft.com/office/drawing/2014/main" id="{9A157EF5-825E-464D-BFF0-FF16CA2EC678}"/>
              </a:ext>
            </a:extLst>
          </p:cNvPr>
          <p:cNvSpPr/>
          <p:nvPr/>
        </p:nvSpPr>
        <p:spPr>
          <a:xfrm>
            <a:off x="6444208" y="2566524"/>
            <a:ext cx="2528671" cy="41028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u="sng" dirty="0"/>
              <a:t>De l’accompagnement personnalisé :</a:t>
            </a:r>
          </a:p>
          <a:p>
            <a:pPr algn="ctr"/>
            <a:endParaRPr lang="fr-FR" b="1" u="sng" dirty="0"/>
          </a:p>
          <a:p>
            <a:pPr algn="ctr"/>
            <a:r>
              <a:rPr lang="fr-FR" dirty="0"/>
              <a:t>Soutien en français, mathématiques et en sciences</a:t>
            </a:r>
          </a:p>
          <a:p>
            <a:pPr algn="ctr"/>
            <a:endParaRPr lang="fr-FR" dirty="0"/>
          </a:p>
          <a:p>
            <a:pPr algn="ctr"/>
            <a:r>
              <a:rPr lang="fr-FR" dirty="0"/>
              <a:t>Projets</a:t>
            </a:r>
          </a:p>
          <a:p>
            <a:pPr algn="ctr"/>
            <a:endParaRPr lang="fr-FR" dirty="0"/>
          </a:p>
          <a:p>
            <a:pPr algn="ctr"/>
            <a:r>
              <a:rPr lang="fr-FR" dirty="0"/>
              <a:t>Orientation</a:t>
            </a:r>
          </a:p>
          <a:p>
            <a:pPr algn="ctr"/>
            <a:endParaRPr lang="fr-FR" dirty="0"/>
          </a:p>
        </p:txBody>
      </p:sp>
    </p:spTree>
    <p:extLst>
      <p:ext uri="{BB962C8B-B14F-4D97-AF65-F5344CB8AC3E}">
        <p14:creationId xmlns:p14="http://schemas.microsoft.com/office/powerpoint/2010/main" val="14641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F0C3F-4B31-4BB5-9327-C993D8615AD6}"/>
              </a:ext>
            </a:extLst>
          </p:cNvPr>
          <p:cNvSpPr>
            <a:spLocks noGrp="1"/>
          </p:cNvSpPr>
          <p:nvPr>
            <p:ph type="title"/>
          </p:nvPr>
        </p:nvSpPr>
        <p:spPr>
          <a:xfrm>
            <a:off x="2195736" y="116632"/>
            <a:ext cx="6777142" cy="1143000"/>
          </a:xfrm>
        </p:spPr>
        <p:style>
          <a:lnRef idx="0">
            <a:schemeClr val="accent4"/>
          </a:lnRef>
          <a:fillRef idx="3">
            <a:schemeClr val="accent4"/>
          </a:fillRef>
          <a:effectRef idx="3">
            <a:schemeClr val="accent4"/>
          </a:effectRef>
          <a:fontRef idx="minor">
            <a:schemeClr val="lt1"/>
          </a:fontRef>
        </p:style>
        <p:txBody>
          <a:bodyPr/>
          <a:lstStyle/>
          <a:p>
            <a:r>
              <a:rPr lang="fr-FR" sz="7200" dirty="0">
                <a:solidFill>
                  <a:srgbClr val="FFFF00"/>
                </a:solidFill>
              </a:rPr>
              <a:t>Le bac STL</a:t>
            </a:r>
          </a:p>
        </p:txBody>
      </p:sp>
      <p:pic>
        <p:nvPicPr>
          <p:cNvPr id="4" name="Image 3" descr="Une image contenant réfrigérateur&#10;&#10;Description générée automatiquement">
            <a:extLst>
              <a:ext uri="{FF2B5EF4-FFF2-40B4-BE49-F238E27FC236}">
                <a16:creationId xmlns:a16="http://schemas.microsoft.com/office/drawing/2014/main" id="{C4897E64-E396-4DA5-BBB0-428AFC51B8ED}"/>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7" name="Rectangle : coins arrondis 6">
            <a:extLst>
              <a:ext uri="{FF2B5EF4-FFF2-40B4-BE49-F238E27FC236}">
                <a16:creationId xmlns:a16="http://schemas.microsoft.com/office/drawing/2014/main" id="{BF30611D-707F-4D67-8C93-C22BF006FF93}"/>
              </a:ext>
            </a:extLst>
          </p:cNvPr>
          <p:cNvSpPr/>
          <p:nvPr/>
        </p:nvSpPr>
        <p:spPr>
          <a:xfrm>
            <a:off x="683568" y="1445026"/>
            <a:ext cx="7776864"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400" dirty="0">
                <a:solidFill>
                  <a:schemeClr val="tx2"/>
                </a:solidFill>
              </a:rPr>
              <a:t>Les enseignements en Terminale</a:t>
            </a:r>
          </a:p>
        </p:txBody>
      </p:sp>
      <p:sp>
        <p:nvSpPr>
          <p:cNvPr id="3" name="Rectangle : coins arrondis 2">
            <a:extLst>
              <a:ext uri="{FF2B5EF4-FFF2-40B4-BE49-F238E27FC236}">
                <a16:creationId xmlns:a16="http://schemas.microsoft.com/office/drawing/2014/main" id="{506A76C0-97EF-49DB-8E57-39F14756D9ED}"/>
              </a:ext>
            </a:extLst>
          </p:cNvPr>
          <p:cNvSpPr/>
          <p:nvPr/>
        </p:nvSpPr>
        <p:spPr>
          <a:xfrm>
            <a:off x="107504" y="2708920"/>
            <a:ext cx="2935058" cy="38884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u="sng" dirty="0"/>
              <a:t>Des matières générales </a:t>
            </a:r>
            <a:r>
              <a:rPr lang="fr-FR" dirty="0"/>
              <a:t>:</a:t>
            </a:r>
          </a:p>
          <a:p>
            <a:pPr algn="ctr"/>
            <a:endParaRPr lang="fr-FR" dirty="0"/>
          </a:p>
          <a:p>
            <a:pPr algn="ctr"/>
            <a:r>
              <a:rPr lang="fr-FR" dirty="0"/>
              <a:t>Philosophie : 2h</a:t>
            </a:r>
          </a:p>
          <a:p>
            <a:pPr algn="ctr"/>
            <a:endParaRPr lang="fr-FR" dirty="0"/>
          </a:p>
          <a:p>
            <a:pPr algn="ctr"/>
            <a:r>
              <a:rPr lang="fr-FR" dirty="0"/>
              <a:t>Mathématiques : 3h</a:t>
            </a:r>
          </a:p>
          <a:p>
            <a:pPr algn="ctr"/>
            <a:endParaRPr lang="fr-FR" dirty="0"/>
          </a:p>
          <a:p>
            <a:pPr algn="ctr"/>
            <a:r>
              <a:rPr lang="fr-FR" dirty="0"/>
              <a:t>Enseignement moral et civique : 0,5 h</a:t>
            </a:r>
          </a:p>
          <a:p>
            <a:pPr algn="ctr"/>
            <a:endParaRPr lang="fr-FR" dirty="0"/>
          </a:p>
          <a:p>
            <a:pPr algn="ctr"/>
            <a:r>
              <a:rPr lang="fr-FR" dirty="0"/>
              <a:t>Histoire-géographie : 1,5 h</a:t>
            </a:r>
          </a:p>
          <a:p>
            <a:pPr algn="ctr"/>
            <a:endParaRPr lang="fr-FR" sz="1100" dirty="0"/>
          </a:p>
          <a:p>
            <a:pPr algn="ctr"/>
            <a:r>
              <a:rPr lang="fr-FR" dirty="0"/>
              <a:t>Langues vivantes : 4h</a:t>
            </a:r>
          </a:p>
          <a:p>
            <a:pPr algn="ctr"/>
            <a:endParaRPr lang="fr-FR" dirty="0"/>
          </a:p>
          <a:p>
            <a:pPr algn="ctr"/>
            <a:r>
              <a:rPr lang="fr-FR" dirty="0"/>
              <a:t> EPS : 2h</a:t>
            </a:r>
          </a:p>
        </p:txBody>
      </p:sp>
      <p:sp>
        <p:nvSpPr>
          <p:cNvPr id="12" name="Rectangle : coins arrondis 11">
            <a:extLst>
              <a:ext uri="{FF2B5EF4-FFF2-40B4-BE49-F238E27FC236}">
                <a16:creationId xmlns:a16="http://schemas.microsoft.com/office/drawing/2014/main" id="{BA4D9EEA-65E3-4548-81D4-367033F1193D}"/>
              </a:ext>
            </a:extLst>
          </p:cNvPr>
          <p:cNvSpPr/>
          <p:nvPr/>
        </p:nvSpPr>
        <p:spPr>
          <a:xfrm>
            <a:off x="3131840" y="2708920"/>
            <a:ext cx="3223090" cy="38884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u="sng" dirty="0"/>
              <a:t>Des matières scientifiques</a:t>
            </a:r>
            <a:r>
              <a:rPr lang="fr-FR" dirty="0"/>
              <a:t>:</a:t>
            </a:r>
          </a:p>
          <a:p>
            <a:pPr algn="ctr"/>
            <a:endParaRPr lang="fr-FR" dirty="0"/>
          </a:p>
          <a:p>
            <a:pPr algn="ctr"/>
            <a:r>
              <a:rPr lang="fr-FR" dirty="0"/>
              <a:t>Physique-chimie </a:t>
            </a:r>
          </a:p>
          <a:p>
            <a:pPr algn="ctr"/>
            <a:r>
              <a:rPr lang="fr-FR" dirty="0"/>
              <a:t>et mathématiques : 5h</a:t>
            </a:r>
          </a:p>
          <a:p>
            <a:pPr algn="ctr"/>
            <a:endParaRPr lang="fr-FR" dirty="0"/>
          </a:p>
          <a:p>
            <a:pPr algn="ctr"/>
            <a:r>
              <a:rPr lang="fr-FR" u="sng" dirty="0"/>
              <a:t>Enseignements de</a:t>
            </a:r>
          </a:p>
          <a:p>
            <a:pPr algn="ctr"/>
            <a:r>
              <a:rPr lang="fr-FR" u="sng"/>
              <a:t>spécialités</a:t>
            </a:r>
            <a:r>
              <a:rPr lang="fr-FR"/>
              <a:t> : 13h</a:t>
            </a:r>
            <a:endParaRPr lang="fr-FR" dirty="0"/>
          </a:p>
          <a:p>
            <a:pPr algn="ctr"/>
            <a:endParaRPr lang="fr-FR" dirty="0"/>
          </a:p>
          <a:p>
            <a:pPr algn="ctr"/>
            <a:r>
              <a:rPr lang="fr-FR" b="1" dirty="0">
                <a:solidFill>
                  <a:schemeClr val="accent1"/>
                </a:solidFill>
              </a:rPr>
              <a:t>SPCL Sciences physiques chimiques de laboratoire  </a:t>
            </a:r>
          </a:p>
          <a:p>
            <a:pPr algn="ctr"/>
            <a:r>
              <a:rPr lang="fr-FR" b="1" dirty="0">
                <a:solidFill>
                  <a:srgbClr val="FF0000"/>
                </a:solidFill>
              </a:rPr>
              <a:t>ou </a:t>
            </a:r>
          </a:p>
          <a:p>
            <a:pPr algn="ctr"/>
            <a:r>
              <a:rPr lang="fr-FR" b="1" dirty="0">
                <a:solidFill>
                  <a:schemeClr val="accent1"/>
                </a:solidFill>
              </a:rPr>
              <a:t>Biotechnologie</a:t>
            </a:r>
            <a:endParaRPr lang="fr-FR" b="1" dirty="0">
              <a:solidFill>
                <a:srgbClr val="FF0000"/>
              </a:solidFill>
            </a:endParaRPr>
          </a:p>
          <a:p>
            <a:pPr algn="ctr"/>
            <a:endParaRPr lang="fr-FR" dirty="0"/>
          </a:p>
        </p:txBody>
      </p:sp>
      <p:sp>
        <p:nvSpPr>
          <p:cNvPr id="13" name="Rectangle : coins arrondis 12">
            <a:extLst>
              <a:ext uri="{FF2B5EF4-FFF2-40B4-BE49-F238E27FC236}">
                <a16:creationId xmlns:a16="http://schemas.microsoft.com/office/drawing/2014/main" id="{9A157EF5-825E-464D-BFF0-FF16CA2EC678}"/>
              </a:ext>
            </a:extLst>
          </p:cNvPr>
          <p:cNvSpPr/>
          <p:nvPr/>
        </p:nvSpPr>
        <p:spPr>
          <a:xfrm>
            <a:off x="6444208" y="2637722"/>
            <a:ext cx="2592288" cy="39596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u="sng" dirty="0"/>
              <a:t>De l’accompagnement personnalisé</a:t>
            </a:r>
          </a:p>
          <a:p>
            <a:pPr algn="ctr"/>
            <a:endParaRPr lang="fr-FR" sz="1100" b="1" u="sng" dirty="0"/>
          </a:p>
          <a:p>
            <a:pPr algn="ctr"/>
            <a:r>
              <a:rPr lang="fr-FR" dirty="0"/>
              <a:t>Soutien en mathématiques et en sciences</a:t>
            </a:r>
          </a:p>
          <a:p>
            <a:pPr algn="ctr"/>
            <a:endParaRPr lang="fr-FR" dirty="0"/>
          </a:p>
          <a:p>
            <a:pPr algn="ctr"/>
            <a:r>
              <a:rPr lang="fr-FR" dirty="0"/>
              <a:t>Projets variés (olympiades de chimie…)</a:t>
            </a:r>
          </a:p>
          <a:p>
            <a:pPr algn="ctr"/>
            <a:endParaRPr lang="fr-FR" dirty="0"/>
          </a:p>
          <a:p>
            <a:pPr algn="ctr"/>
            <a:r>
              <a:rPr lang="fr-FR" dirty="0"/>
              <a:t>Orientation</a:t>
            </a:r>
          </a:p>
          <a:p>
            <a:pPr algn="ctr"/>
            <a:endParaRPr lang="fr-FR" dirty="0"/>
          </a:p>
        </p:txBody>
      </p:sp>
    </p:spTree>
    <p:extLst>
      <p:ext uri="{BB962C8B-B14F-4D97-AF65-F5344CB8AC3E}">
        <p14:creationId xmlns:p14="http://schemas.microsoft.com/office/powerpoint/2010/main" val="24926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DD57C8E-295E-44AA-8FF4-C46F3D86F7E3}"/>
              </a:ext>
            </a:extLst>
          </p:cNvPr>
          <p:cNvPicPr>
            <a:picLocks noChangeAspect="1"/>
          </p:cNvPicPr>
          <p:nvPr/>
        </p:nvPicPr>
        <p:blipFill>
          <a:blip r:embed="rId2"/>
          <a:stretch>
            <a:fillRect/>
          </a:stretch>
        </p:blipFill>
        <p:spPr>
          <a:xfrm>
            <a:off x="-6915" y="2276872"/>
            <a:ext cx="9144000" cy="3497752"/>
          </a:xfrm>
          <a:prstGeom prst="rect">
            <a:avLst/>
          </a:prstGeom>
        </p:spPr>
      </p:pic>
      <p:pic>
        <p:nvPicPr>
          <p:cNvPr id="5" name="Image 4" descr="Une image contenant réfrigérateur&#10;&#10;Description générée automatiquement">
            <a:extLst>
              <a:ext uri="{FF2B5EF4-FFF2-40B4-BE49-F238E27FC236}">
                <a16:creationId xmlns:a16="http://schemas.microsoft.com/office/drawing/2014/main" id="{D4E3AA44-8260-4CDB-8320-838AA4077DF0}"/>
              </a:ext>
            </a:extLst>
          </p:cNvPr>
          <p:cNvPicPr>
            <a:picLocks noChangeAspect="1"/>
          </p:cNvPicPr>
          <p:nvPr/>
        </p:nvPicPr>
        <p:blipFill rotWithShape="1">
          <a:blip r:embed="rId3">
            <a:extLst>
              <a:ext uri="{28A0092B-C50C-407E-A947-70E740481C1C}">
                <a14:useLocalDpi xmlns:a14="http://schemas.microsoft.com/office/drawing/2010/main" val="0"/>
              </a:ext>
            </a:extLst>
          </a:blip>
          <a:srcRect t="13435" b="15735"/>
          <a:stretch/>
        </p:blipFill>
        <p:spPr>
          <a:xfrm>
            <a:off x="-6915" y="0"/>
            <a:ext cx="1981298" cy="1071252"/>
          </a:xfrm>
          <a:prstGeom prst="rect">
            <a:avLst/>
          </a:prstGeom>
        </p:spPr>
      </p:pic>
      <p:sp>
        <p:nvSpPr>
          <p:cNvPr id="6" name="Titre 1">
            <a:extLst>
              <a:ext uri="{FF2B5EF4-FFF2-40B4-BE49-F238E27FC236}">
                <a16:creationId xmlns:a16="http://schemas.microsoft.com/office/drawing/2014/main" id="{560011F1-4669-4C29-9124-22FD71D0D4C6}"/>
              </a:ext>
            </a:extLst>
          </p:cNvPr>
          <p:cNvSpPr txBox="1">
            <a:spLocks/>
          </p:cNvSpPr>
          <p:nvPr/>
        </p:nvSpPr>
        <p:spPr bwMode="auto">
          <a:xfrm>
            <a:off x="2195736" y="116632"/>
            <a:ext cx="6777142" cy="1143000"/>
          </a:xfrm>
          <a:prstGeom prst="rect">
            <a:avLst/>
          </a:prstGeom>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fr-FR" sz="7200">
                <a:solidFill>
                  <a:srgbClr val="FFFF00"/>
                </a:solidFill>
              </a:rPr>
              <a:t>Le bac STL</a:t>
            </a:r>
            <a:endParaRPr lang="fr-FR" sz="7200" dirty="0">
              <a:solidFill>
                <a:srgbClr val="FFFF00"/>
              </a:solidFill>
            </a:endParaRPr>
          </a:p>
        </p:txBody>
      </p:sp>
      <p:sp>
        <p:nvSpPr>
          <p:cNvPr id="7" name="Sous-titre 2">
            <a:extLst>
              <a:ext uri="{FF2B5EF4-FFF2-40B4-BE49-F238E27FC236}">
                <a16:creationId xmlns:a16="http://schemas.microsoft.com/office/drawing/2014/main" id="{76D8A0E3-CE6C-47E4-A1AF-5550272DA407}"/>
              </a:ext>
            </a:extLst>
          </p:cNvPr>
          <p:cNvSpPr txBox="1">
            <a:spLocks/>
          </p:cNvSpPr>
          <p:nvPr/>
        </p:nvSpPr>
        <p:spPr>
          <a:xfrm>
            <a:off x="583229" y="1467639"/>
            <a:ext cx="7977542" cy="7122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3600" b="1" i="1" dirty="0">
                <a:solidFill>
                  <a:srgbClr val="FFFF00"/>
                </a:solidFill>
                <a:latin typeface="Arial" panose="020B0604020202020204" pitchFamily="34" charset="0"/>
                <a:cs typeface="Arial" panose="020B0604020202020204" pitchFamily="34" charset="0"/>
              </a:rPr>
              <a:t>Les enseignements de spécialité</a:t>
            </a:r>
          </a:p>
        </p:txBody>
      </p:sp>
      <p:pic>
        <p:nvPicPr>
          <p:cNvPr id="2" name="Image 1">
            <a:extLst>
              <a:ext uri="{FF2B5EF4-FFF2-40B4-BE49-F238E27FC236}">
                <a16:creationId xmlns:a16="http://schemas.microsoft.com/office/drawing/2014/main" id="{30AF26BA-93A3-4042-9B6A-3A653FEF31C6}"/>
              </a:ext>
            </a:extLst>
          </p:cNvPr>
          <p:cNvPicPr>
            <a:picLocks noChangeAspect="1"/>
          </p:cNvPicPr>
          <p:nvPr/>
        </p:nvPicPr>
        <p:blipFill>
          <a:blip r:embed="rId4"/>
          <a:stretch>
            <a:fillRect/>
          </a:stretch>
        </p:blipFill>
        <p:spPr>
          <a:xfrm>
            <a:off x="-23148" y="1467639"/>
            <a:ext cx="9167148" cy="5315936"/>
          </a:xfrm>
          <a:prstGeom prst="rect">
            <a:avLst/>
          </a:prstGeom>
        </p:spPr>
      </p:pic>
    </p:spTree>
    <p:extLst>
      <p:ext uri="{BB962C8B-B14F-4D97-AF65-F5344CB8AC3E}">
        <p14:creationId xmlns:p14="http://schemas.microsoft.com/office/powerpoint/2010/main" val="7487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8766</TotalTime>
  <Words>1897</Words>
  <Application>Microsoft Macintosh PowerPoint</Application>
  <PresentationFormat>Affichage à l'écran (4:3)</PresentationFormat>
  <Paragraphs>518</Paragraphs>
  <Slides>36</Slides>
  <Notes>9</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36</vt:i4>
      </vt:variant>
    </vt:vector>
  </HeadingPairs>
  <TitlesOfParts>
    <vt:vector size="42" baseType="lpstr">
      <vt:lpstr>Arial</vt:lpstr>
      <vt:lpstr>Calibri</vt:lpstr>
      <vt:lpstr>Times New Roman</vt:lpstr>
      <vt:lpstr>Wingdings</vt:lpstr>
      <vt:lpstr>Thème Office</vt:lpstr>
      <vt:lpstr>1_Thème Office</vt:lpstr>
      <vt:lpstr>Faire des Sciences autrement</vt:lpstr>
      <vt:lpstr>Les filières du lycée Vauban après la seconde générale</vt:lpstr>
      <vt:lpstr>Le bac STL</vt:lpstr>
      <vt:lpstr>Le bac STL</vt:lpstr>
      <vt:lpstr>Le bac STL</vt:lpstr>
      <vt:lpstr>DES CONDITIONS PRIVILEGIEES D’ENSEIGNEMENT</vt:lpstr>
      <vt:lpstr>Le bac STL</vt:lpstr>
      <vt:lpstr>Le bac STL</vt:lpstr>
      <vt:lpstr>Présentation PowerPoint</vt:lpstr>
      <vt:lpstr>Présentation PowerPoint</vt:lpstr>
      <vt:lpstr>Présentation PowerPoint</vt:lpstr>
      <vt:lpstr>Présentation PowerPoint</vt:lpstr>
      <vt:lpstr>Après le bac STL</vt:lpstr>
      <vt:lpstr>SECTEURS PROFESSIONNELS</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lpstr>Après un bac STL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bac STL</dc:title>
  <dc:creator>Eric Julien</dc:creator>
  <cp:lastModifiedBy>Jerome JAKIMOW</cp:lastModifiedBy>
  <cp:revision>19</cp:revision>
  <dcterms:created xsi:type="dcterms:W3CDTF">2010-12-12T13:05:27Z</dcterms:created>
  <dcterms:modified xsi:type="dcterms:W3CDTF">2020-06-30T12:53:39Z</dcterms:modified>
</cp:coreProperties>
</file>