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7"/>
  </p:notesMasterIdLst>
  <p:handoutMasterIdLst>
    <p:handoutMasterId r:id="rId18"/>
  </p:handoutMasterIdLst>
  <p:sldIdLst>
    <p:sldId id="326" r:id="rId2"/>
    <p:sldId id="365" r:id="rId3"/>
    <p:sldId id="366" r:id="rId4"/>
    <p:sldId id="328" r:id="rId5"/>
    <p:sldId id="352" r:id="rId6"/>
    <p:sldId id="358" r:id="rId7"/>
    <p:sldId id="367" r:id="rId8"/>
    <p:sldId id="363" r:id="rId9"/>
    <p:sldId id="351" r:id="rId10"/>
    <p:sldId id="368" r:id="rId11"/>
    <p:sldId id="362" r:id="rId12"/>
    <p:sldId id="369" r:id="rId13"/>
    <p:sldId id="347" r:id="rId14"/>
    <p:sldId id="353" r:id="rId15"/>
    <p:sldId id="370"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69"/>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9" autoAdjust="0"/>
    <p:restoredTop sz="94660"/>
  </p:normalViewPr>
  <p:slideViewPr>
    <p:cSldViewPr showGuides="1">
      <p:cViewPr varScale="1">
        <p:scale>
          <a:sx n="152" d="100"/>
          <a:sy n="152" d="100"/>
        </p:scale>
        <p:origin x="594" y="13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30/11/2022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30/11/2022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30/11/2022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30/11/2022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30/11/2022</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30/11/2022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30/11/2022</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30/11/2022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30/11/2022</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30/11/2022</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30/11/2022</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30/11/2022</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30/11/2022</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30/11/2022</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30/11/2022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30/11/2022</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30/11/2022</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30/11/2022</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30/11/2022</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200" b="1" dirty="0">
                <a:solidFill>
                  <a:schemeClr val="accent1"/>
                </a:solidFill>
              </a:rPr>
              <a:t>À noter pour les lycées français à l’étranger </a:t>
            </a:r>
            <a:r>
              <a:rPr lang="fr-FR" sz="12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7" name="Rectangle 6"/>
          <p:cNvSpPr/>
          <p:nvPr/>
        </p:nvSpPr>
        <p:spPr>
          <a:xfrm>
            <a:off x="467542" y="3473880"/>
            <a:ext cx="8208914" cy="774240"/>
          </a:xfrm>
          <a:prstGeom prst="rect">
            <a:avLst/>
          </a:prstGeom>
          <a:solidFill>
            <a:schemeClr val="tx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accent6"/>
                </a:solidFill>
              </a:rPr>
              <a:t>Conseil aux parents ou tuteurs légaux </a:t>
            </a:r>
            <a:r>
              <a:rPr lang="fr-FR" sz="1300" b="1" dirty="0">
                <a:solidFill>
                  <a:schemeClr val="accent6"/>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8" name="Rectangle 7"/>
          <p:cNvSpPr/>
          <p:nvPr/>
        </p:nvSpPr>
        <p:spPr>
          <a:xfrm>
            <a:off x="467542" y="1923678"/>
            <a:ext cx="8208913" cy="310609"/>
          </a:xfrm>
          <a:prstGeom prst="rect">
            <a:avLst/>
          </a:prstGeom>
          <a:solidFill>
            <a:schemeClr val="tx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Important : renseignez un numéro de portable </a:t>
            </a:r>
            <a:r>
              <a:rPr lang="fr-FR" sz="1300" i="1" dirty="0">
                <a:solidFill>
                  <a:schemeClr val="bg1"/>
                </a:solidFill>
              </a:rPr>
              <a:t>pour recevoir les alertes envoyées par la plateforme. </a:t>
            </a: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a:t>
            </a:r>
            <a:r>
              <a:rPr lang="fr-FR" sz="1400" b="1" dirty="0" smtClean="0">
                <a:solidFill>
                  <a:schemeClr val="tx1"/>
                </a:solidFill>
              </a:rPr>
              <a:t>18 </a:t>
            </a:r>
            <a:r>
              <a:rPr lang="fr-FR" sz="1400" b="1" dirty="0">
                <a:solidFill>
                  <a:schemeClr val="tx1"/>
                </a:solidFill>
              </a:rPr>
              <a:t>janvier 2023</a:t>
            </a:r>
          </a:p>
        </p:txBody>
      </p:sp>
    </p:spTree>
    <p:extLst>
      <p:ext uri="{BB962C8B-B14F-4D97-AF65-F5344CB8AC3E}">
        <p14:creationId xmlns:p14="http://schemas.microsoft.com/office/powerpoint/2010/main" val="744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a:t>
            </a:r>
            <a:r>
              <a:rPr lang="fr-FR" sz="1400" dirty="0" smtClean="0">
                <a:solidFill>
                  <a:schemeClr val="accent1"/>
                </a:solidFill>
              </a:rPr>
              <a:t>pour </a:t>
            </a:r>
            <a:r>
              <a:rPr lang="fr-FR" sz="1400" dirty="0">
                <a:solidFill>
                  <a:schemeClr val="accent1"/>
                </a:solidFill>
              </a:rPr>
              <a:t>chaque vœu formulé</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a:t>
            </a:r>
            <a:r>
              <a:rPr lang="fr-FR" sz="1400" b="1" dirty="0" smtClean="0">
                <a:solidFill>
                  <a:schemeClr val="tx1"/>
                </a:solidFill>
              </a:rPr>
              <a:t>retenir</a:t>
            </a:r>
            <a:endParaRPr lang="fr-FR" sz="1400" b="1" dirty="0">
              <a:solidFill>
                <a:schemeClr val="tx1"/>
              </a:solidFill>
            </a:endParaRPr>
          </a:p>
        </p:txBody>
      </p:sp>
    </p:spTree>
    <p:extLst>
      <p:ext uri="{BB962C8B-B14F-4D97-AF65-F5344CB8AC3E}">
        <p14:creationId xmlns:p14="http://schemas.microsoft.com/office/powerpoint/2010/main" val="67952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915566"/>
            <a:ext cx="3600402" cy="3744417"/>
          </a:xfrm>
        </p:spPr>
        <p:txBody>
          <a:bodyPr>
            <a:noAutofit/>
          </a:bodyPr>
          <a:lstStyle/>
          <a:p>
            <a:pPr marL="285750" lvl="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 projet de formation motivé</a:t>
            </a:r>
          </a:p>
          <a:p>
            <a:pPr marL="285750" lvl="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b="1" dirty="0">
              <a:solidFill>
                <a:srgbClr val="F28E65"/>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dirty="0">
                <a:solidFill>
                  <a:schemeClr val="accent1"/>
                </a:solidFill>
              </a:rPr>
              <a:t>demandées par certaines formations</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 </a:t>
            </a:r>
            <a:r>
              <a:rPr lang="fr-FR" sz="1400" dirty="0">
                <a:solidFill>
                  <a:schemeClr val="accent1"/>
                </a:solidFill>
              </a:rPr>
              <a:t>renseignée par le lycée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Des informations sur votre parcours spécifique </a:t>
            </a:r>
            <a:r>
              <a:rPr lang="fr-FR" sz="1400" dirty="0">
                <a:solidFill>
                  <a:schemeClr val="accent1"/>
                </a:solidFill>
              </a:rPr>
              <a:t>(sections européennes, internationales ou bi-bac) </a:t>
            </a:r>
            <a:r>
              <a:rPr lang="fr-FR" sz="1400" dirty="0">
                <a:solidFill>
                  <a:schemeClr val="bg1"/>
                </a:solidFill>
                <a:highlight>
                  <a:srgbClr val="0000FF"/>
                </a:highlight>
              </a:rPr>
              <a:t>ou </a:t>
            </a:r>
            <a:r>
              <a:rPr lang="fr-FR" sz="1400" b="1" dirty="0">
                <a:solidFill>
                  <a:schemeClr val="bg1"/>
                </a:solidFill>
                <a:highlight>
                  <a:srgbClr val="0000FF"/>
                </a:highlight>
              </a:rPr>
              <a:t>votre</a:t>
            </a:r>
            <a:r>
              <a:rPr lang="fr-FR" sz="1400" dirty="0">
                <a:solidFill>
                  <a:schemeClr val="bg1"/>
                </a:solidFill>
                <a:highlight>
                  <a:srgbClr val="0000FF"/>
                </a:highlight>
              </a:rPr>
              <a:t> </a:t>
            </a:r>
            <a:r>
              <a:rPr lang="fr-FR" sz="1400" b="1" dirty="0">
                <a:solidFill>
                  <a:schemeClr val="bg1"/>
                </a:solidFill>
                <a:highlight>
                  <a:srgbClr val="0000FF"/>
                </a:highlight>
              </a:rPr>
              <a:t>participation aux cordées de la réussite </a:t>
            </a:r>
            <a:r>
              <a:rPr lang="fr-FR" sz="1400" dirty="0">
                <a:solidFill>
                  <a:schemeClr val="accent1"/>
                </a:solidFill>
              </a:rPr>
              <a:t>(seulement si vous le souhaitez)</a:t>
            </a:r>
          </a:p>
        </p:txBody>
      </p:sp>
      <p:sp>
        <p:nvSpPr>
          <p:cNvPr id="9" name="Espace réservé du texte 5"/>
          <p:cNvSpPr>
            <a:spLocks noGrp="1"/>
          </p:cNvSpPr>
          <p:nvPr>
            <p:ph type="body" sz="quarter" idx="14"/>
          </p:nvPr>
        </p:nvSpPr>
        <p:spPr>
          <a:xfrm>
            <a:off x="4203336" y="935825"/>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(pour les lycéens généraux et technologiques)</a:t>
            </a:r>
          </a:p>
          <a:p>
            <a:pPr lvl="1"/>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notes des épreuves finales des deux enseignements de spécialité (pour les lycéens généraux et technologiques)</a:t>
            </a:r>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30/11/2022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
        <p:nvSpPr>
          <p:cNvPr id="5" name="Rectangle à coins arrondis 6">
            <a:extLst>
              <a:ext uri="{FF2B5EF4-FFF2-40B4-BE49-F238E27FC236}">
                <a16:creationId xmlns:a16="http://schemas.microsoft.com/office/drawing/2014/main" id="{83140DCC-AD93-1945-3373-C69C34662455}"/>
              </a:ext>
            </a:extLst>
          </p:cNvPr>
          <p:cNvSpPr/>
          <p:nvPr/>
        </p:nvSpPr>
        <p:spPr>
          <a:xfrm>
            <a:off x="4792531" y="3403943"/>
            <a:ext cx="3312368" cy="705729"/>
          </a:xfrm>
          <a:prstGeom prst="roundRect">
            <a:avLst/>
          </a:prstGeom>
          <a:solidFill>
            <a:schemeClr val="accent3">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accent1"/>
                </a:solidFill>
              </a:rPr>
              <a:t>Nouveauté 2023 : vos résultats au baccalauréat mieux pris en compte</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30/11/2022</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13</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467543" y="843558"/>
            <a:ext cx="8298793" cy="3600400"/>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2023, </a:t>
            </a:r>
            <a:r>
              <a:rPr lang="fr-FR" sz="1400" b="1" dirty="0">
                <a:solidFill>
                  <a:schemeClr val="accent1"/>
                </a:solidFill>
              </a:rPr>
              <a:t>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 </a:t>
            </a:r>
            <a:r>
              <a:rPr lang="fr-FR" sz="1400" b="1" dirty="0">
                <a:solidFill>
                  <a:schemeClr val="accent1"/>
                </a:solidFill>
              </a:rPr>
              <a:t>pour préparer son projet d’orientation : explorer le moteur de recherche des formations, consulter les fiches des formations qui vous intéressent</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Echanger au sein de votre lycée et profiter des opportunités de rencontres avec les enseignants et responsables du supérieur</a:t>
            </a:r>
            <a:r>
              <a:rPr lang="fr-FR" sz="1400" b="1" dirty="0">
                <a:solidFill>
                  <a:schemeClr val="accent1"/>
                </a:solidFill>
              </a:rPr>
              <a:t>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Préparer les éléments pour créer votre dossier Parcoursup à compter du 18 </a:t>
            </a:r>
            <a:r>
              <a:rPr lang="fr-FR" sz="1400" b="1" dirty="0" smtClean="0">
                <a:solidFill>
                  <a:schemeClr val="bg1"/>
                </a:solidFill>
                <a:highlight>
                  <a:srgbClr val="0000FF"/>
                </a:highlight>
              </a:rPr>
              <a:t>janvier 2023 </a:t>
            </a:r>
            <a:r>
              <a:rPr lang="fr-FR" sz="1400" b="1" dirty="0">
                <a:solidFill>
                  <a:schemeClr val="accent1"/>
                </a:solidFill>
              </a:rPr>
              <a:t>et veiller à renseigner les coordonnées de vos représentants légaux pour qu’ils puissent suivre votre dossier</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dirty="0">
              <a:solidFill>
                <a:schemeClr val="accent1"/>
              </a:solidFill>
              <a:cs typeface="Aria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pensez à diversifier vos vœux </a:t>
            </a:r>
            <a:r>
              <a:rPr lang="fr-FR" sz="1400" b="1" dirty="0">
                <a:solidFill>
                  <a:schemeClr val="accent1"/>
                </a:solidFill>
              </a:rPr>
              <a:t>en consultant les informations disponibles sur Parcoursup.fr </a:t>
            </a:r>
            <a:r>
              <a:rPr lang="fr-FR" sz="1400" b="1" dirty="0">
                <a:solidFill>
                  <a:schemeClr val="bg1"/>
                </a:solidFill>
                <a:highlight>
                  <a:srgbClr val="0000FF"/>
                </a:highlight>
              </a:rPr>
              <a:t>et évitez de ne formuler qu’un seul vœu</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14</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la procédure</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18 </a:t>
            </a:r>
            <a:r>
              <a:rPr lang="fr-FR" sz="1600" b="1" dirty="0" smtClean="0">
                <a:solidFill>
                  <a:schemeClr val="accent1"/>
                </a:solidFill>
                <a:highlight>
                  <a:srgbClr val="FFFF00"/>
                </a:highlight>
              </a:rPr>
              <a:t>janvier 2023) </a:t>
            </a:r>
            <a:r>
              <a:rPr lang="fr-FR" sz="1600" b="1" dirty="0">
                <a:solidFill>
                  <a:schemeClr val="accent1"/>
                </a:solidFill>
                <a:highlight>
                  <a:srgbClr val="FFFF00"/>
                </a:highlight>
              </a:rPr>
              <a:t>:</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30/11/2022</a:t>
            </a:fld>
            <a:endParaRPr lang="fr-FR" cap="all"/>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L’exhaustivité : Parcoursup vous permet de découvrir toutes les formations supérieures, y compris en apprentissage qui sont reconnues par l’Etat, c’est-à-dire contrôlées. Plus de 21 000 formations référencées</a:t>
            </a:r>
          </a:p>
          <a:p>
            <a:pPr defTabSz="457200">
              <a:spcBef>
                <a:spcPct val="20000"/>
              </a:spcBef>
              <a:spcAft>
                <a:spcPts val="0"/>
              </a:spcAft>
              <a:buClr>
                <a:srgbClr val="FF0000"/>
              </a:buClr>
              <a:buSzPct val="100000"/>
            </a:pPr>
            <a:endParaRPr lang="fr-FR" sz="1500" b="1" dirty="0"/>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a:t>
            </a:r>
          </a:p>
          <a:p>
            <a:pPr marL="179388" defTabSz="457200">
              <a:spcBef>
                <a:spcPct val="20000"/>
              </a:spcBef>
              <a:spcAft>
                <a:spcPts val="0"/>
              </a:spcAft>
              <a:buClr>
                <a:srgbClr val="FF0000"/>
              </a:buClr>
              <a:buSzPct val="100000"/>
            </a:pPr>
            <a:r>
              <a:rPr lang="fr-FR" sz="1500" dirty="0">
                <a:solidFill>
                  <a:schemeClr val="accent1"/>
                </a:solidFill>
              </a:rPr>
              <a:t>Parcoursup, c’est une procédure </a:t>
            </a:r>
            <a:r>
              <a:rPr lang="fr-FR" sz="1500" dirty="0" smtClean="0">
                <a:solidFill>
                  <a:schemeClr val="accent1"/>
                </a:solidFill>
              </a:rPr>
              <a:t>dématérialisée avec </a:t>
            </a:r>
            <a:r>
              <a:rPr lang="fr-FR" sz="1500" dirty="0">
                <a:solidFill>
                  <a:schemeClr val="accent1"/>
                </a:solidFill>
              </a:rPr>
              <a:t>1 calendrier unique </a:t>
            </a:r>
            <a:r>
              <a:rPr lang="fr-FR" sz="1500" dirty="0" smtClean="0">
                <a:solidFill>
                  <a:schemeClr val="accent1"/>
                </a:solidFill>
              </a:rPr>
              <a:t>et 1 </a:t>
            </a:r>
            <a:r>
              <a:rPr lang="fr-FR" sz="1500" dirty="0">
                <a:solidFill>
                  <a:schemeClr val="accent1"/>
                </a:solidFill>
              </a:rPr>
              <a:t>seul dossier à constituer.</a:t>
            </a:r>
          </a:p>
          <a:p>
            <a:pPr lvl="0" defTabSz="457200">
              <a:spcBef>
                <a:spcPct val="20000"/>
              </a:spcBef>
              <a:spcAft>
                <a:spcPts val="0"/>
              </a:spcAft>
              <a:buClr>
                <a:srgbClr val="FF0000"/>
              </a:buClr>
              <a:buSzPct val="100000"/>
            </a:pPr>
            <a:endParaRPr lang="fr-FR" sz="1500" b="1" dirty="0"/>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les formations qui vous intéressent</a:t>
            </a:r>
          </a:p>
          <a:p>
            <a:pPr marL="179388" defTabSz="457200">
              <a:spcBef>
                <a:spcPct val="20000"/>
              </a:spcBef>
              <a:spcAft>
                <a:spcPts val="0"/>
              </a:spcAft>
              <a:buClr>
                <a:srgbClr val="FF0000"/>
              </a:buClr>
              <a:buSzPct val="100000"/>
            </a:pPr>
            <a:r>
              <a:rPr lang="fr-FR" sz="1500" dirty="0">
                <a:solidFill>
                  <a:schemeClr val="accent1"/>
                </a:solidFill>
              </a:rPr>
              <a:t>Vous formulez vos vœux sans </a:t>
            </a:r>
            <a:r>
              <a:rPr lang="fr-FR" sz="1500" dirty="0" smtClean="0">
                <a:solidFill>
                  <a:schemeClr val="accent1"/>
                </a:solidFill>
              </a:rPr>
              <a:t>les classer. Vous </a:t>
            </a:r>
            <a:r>
              <a:rPr lang="fr-FR" sz="1500" dirty="0">
                <a:solidFill>
                  <a:schemeClr val="accent1"/>
                </a:solidFill>
              </a:rPr>
              <a:t>choisissez </a:t>
            </a:r>
            <a:r>
              <a:rPr lang="fr-FR" sz="1500" dirty="0" smtClean="0">
                <a:solidFill>
                  <a:schemeClr val="accent1"/>
                </a:solidFill>
              </a:rPr>
              <a:t>votre formation en </a:t>
            </a:r>
            <a:r>
              <a:rPr lang="fr-FR" sz="1500" dirty="0">
                <a:solidFill>
                  <a:schemeClr val="accent1"/>
                </a:solidFill>
              </a:rPr>
              <a:t>fonction des propositions d’admission que vous recevez, à partir du 1er juin </a:t>
            </a:r>
            <a:r>
              <a:rPr lang="fr-FR" sz="1500" dirty="0" smtClean="0">
                <a:solidFill>
                  <a:schemeClr val="accent1"/>
                </a:solidFill>
              </a:rPr>
              <a:t>2023. </a:t>
            </a:r>
          </a:p>
          <a:p>
            <a:pPr marL="179388" defTabSz="457200">
              <a:spcBef>
                <a:spcPct val="20000"/>
              </a:spcBef>
              <a:spcAft>
                <a:spcPts val="0"/>
              </a:spcAft>
              <a:buClr>
                <a:srgbClr val="FF0000"/>
              </a:buClr>
              <a:buSzPct val="100000"/>
            </a:pPr>
            <a:endParaRPr lang="fr-FR" sz="1500" dirty="0">
              <a:solidFill>
                <a:schemeClr val="accent1"/>
              </a:solidFill>
            </a:endParaRPr>
          </a:p>
          <a:p>
            <a:pPr marL="179388" defTabSz="457200">
              <a:spcBef>
                <a:spcPct val="20000"/>
              </a:spcBef>
              <a:spcAft>
                <a:spcPts val="0"/>
              </a:spcAft>
              <a:buClr>
                <a:srgbClr val="FF0000"/>
              </a:buClr>
              <a:buSzPct val="100000"/>
            </a:pPr>
            <a:r>
              <a:rPr lang="fr-FR" sz="1500" b="1" u="sng" dirty="0">
                <a:solidFill>
                  <a:schemeClr val="accent1"/>
                </a:solidFill>
              </a:rPr>
              <a:t>Ce n’est pas Parcoursup qui choisit votre affectation : les responsables des formations examinent votre dossier, font des propositions auxquelles vous répondez.</a:t>
            </a:r>
            <a:r>
              <a:rPr lang="fr-FR" sz="1500" b="1" dirty="0">
                <a:solidFill>
                  <a:schemeClr val="accent1"/>
                </a:solidFill>
              </a:rPr>
              <a:t> </a:t>
            </a:r>
            <a:endParaRPr lang="fr-FR" sz="15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6692664" y="195486"/>
            <a:ext cx="19790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Nos 6 engagements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lnSpcReduction="10000"/>
          </a:bodyPr>
          <a:lstStyle/>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parce que c’est utile pour vous permettre d’affiner votre projet et d’estimer vos chances</a:t>
            </a:r>
          </a:p>
          <a:p>
            <a:pPr marL="179388" defTabSz="457200">
              <a:spcBef>
                <a:spcPct val="20000"/>
              </a:spcBef>
              <a:spcAft>
                <a:spcPts val="0"/>
              </a:spcAft>
              <a:buClr>
                <a:srgbClr val="FF0000"/>
              </a:buClr>
              <a:buSzPct val="100000"/>
            </a:pPr>
            <a:r>
              <a:rPr lang="fr-FR" sz="1500" dirty="0">
                <a:solidFill>
                  <a:schemeClr val="accent1"/>
                </a:solidFill>
              </a:rPr>
              <a:t>Toutes les formations publient sur Parcoursup leurs critères d’analyse des </a:t>
            </a:r>
            <a:r>
              <a:rPr lang="fr-FR" sz="1500" dirty="0" smtClean="0">
                <a:solidFill>
                  <a:schemeClr val="accent1"/>
                </a:solidFill>
              </a:rPr>
              <a:t>candidatures. Parcoursup </a:t>
            </a:r>
            <a:r>
              <a:rPr lang="fr-FR" sz="1500" dirty="0">
                <a:solidFill>
                  <a:schemeClr val="accent1"/>
                </a:solidFill>
              </a:rPr>
              <a:t>vous garantit la possibilité de demander à la formation dans laquelle vous n’avez pas été admis les motifs de la décision prise. </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500" dirty="0">
                <a:solidFill>
                  <a:schemeClr val="accent1"/>
                </a:solidFill>
              </a:rPr>
              <a:t>Vous n’êtes pas seuls face au choix : vous êtes accompagné, au lycée, via la plateforme, pour élaborer votre projet, faire des vœux, choisir votre formation. Si vous n’avez pas reçu de proposition, les recteurs vous proposent 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plus d’égalité des chances</a:t>
            </a:r>
          </a:p>
          <a:p>
            <a:pPr marL="179388" defTabSz="457200">
              <a:spcBef>
                <a:spcPct val="20000"/>
              </a:spcBef>
              <a:spcAft>
                <a:spcPts val="0"/>
              </a:spcAft>
              <a:buClr>
                <a:srgbClr val="FF0000"/>
              </a:buClr>
              <a:buSzPct val="100000"/>
            </a:pPr>
            <a:r>
              <a:rPr lang="fr-FR" sz="1500" dirty="0">
                <a:solidFill>
                  <a:schemeClr val="accent1"/>
                </a:solidFill>
              </a:rPr>
              <a:t>Parcoursup met en œuvre des actions pour l’orientation des lycéens boursiers, professionnels ou technologiques. Parcoursup prend en compte les situations de handicap et promeut le développement des  parcours personnalisés (Oui-Si) pour favoriser la réussite des étudiants </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2" name="Rectangle à coins arrondis 6">
            <a:extLst>
              <a:ext uri="{FF2B5EF4-FFF2-40B4-BE49-F238E27FC236}">
                <a16:creationId xmlns:a16="http://schemas.microsoft.com/office/drawing/2014/main" id="{73E4CE21-9CBA-1A59-0418-84435960B766}"/>
              </a:ext>
            </a:extLst>
          </p:cNvPr>
          <p:cNvSpPr/>
          <p:nvPr/>
        </p:nvSpPr>
        <p:spPr>
          <a:xfrm>
            <a:off x="6732239" y="195486"/>
            <a:ext cx="19790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Nos 6 engagements </a:t>
            </a:r>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30/11/2022</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3" name="Image 2">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30/11/2022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30/11/2022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414432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21 000 formations dispensant de diplômes reconnus par </a:t>
            </a:r>
            <a:r>
              <a:rPr lang="fr-FR" sz="1600" b="1" dirty="0" smtClean="0">
                <a:solidFill>
                  <a:schemeClr val="tx1"/>
                </a:solidFill>
              </a:rPr>
              <a:t>l’État </a:t>
            </a:r>
            <a:r>
              <a:rPr lang="fr-FR" sz="1600" b="1" dirty="0">
                <a:solidFill>
                  <a:schemeClr val="tx1"/>
                </a:solidFill>
              </a:rPr>
              <a:t>disponibles via le moteur de recherche de formation </a:t>
            </a:r>
            <a:r>
              <a:rPr lang="fr-FR" sz="1600" b="1" dirty="0" smtClean="0">
                <a:solidFill>
                  <a:schemeClr val="tx1"/>
                </a:solidFill>
              </a:rPr>
              <a:t>:</a:t>
            </a:r>
          </a:p>
          <a:p>
            <a:endParaRPr lang="fr-FR" sz="1400" b="1" dirty="0">
              <a:solidFill>
                <a:srgbClr val="F28E65"/>
              </a:solidFill>
            </a:endParaRPr>
          </a:p>
          <a:p>
            <a:pPr marL="171450" indent="-171450">
              <a:buClr>
                <a:schemeClr val="bg2"/>
              </a:buClr>
              <a:buFont typeface="Courier New" panose="02070309020205020404" pitchFamily="49" charset="0"/>
              <a:buChar char="o"/>
            </a:pPr>
            <a:r>
              <a:rPr lang="fr-FR" sz="1400" b="1" dirty="0">
                <a:solidFill>
                  <a:schemeClr val="bg1"/>
                </a:solidFill>
                <a:highlight>
                  <a:srgbClr val="0000FF"/>
                </a:highlight>
              </a:rPr>
              <a:t>Des formations non sélectives </a:t>
            </a:r>
            <a:r>
              <a:rPr lang="fr-FR" sz="1400" dirty="0">
                <a:solidFill>
                  <a:schemeClr val="accent1"/>
                </a:solidFill>
              </a:rPr>
              <a:t>: les différentes licences (dont les licences « accès santé »), les Parcours préparatoires au professorat des écoles (PPPE) et les parcours d’accès aux études de santé (PASS)</a:t>
            </a:r>
          </a:p>
          <a:p>
            <a:pPr marL="171450" indent="-171450">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sélectives </a:t>
            </a:r>
            <a:r>
              <a:rPr lang="fr-FR" sz="1400" b="1" dirty="0">
                <a:solidFill>
                  <a:schemeClr val="accent1"/>
                </a:solidFill>
              </a:rPr>
              <a:t>: </a:t>
            </a:r>
            <a:r>
              <a:rPr lang="fr-FR" sz="1400" dirty="0">
                <a:solidFill>
                  <a:schemeClr val="accent1"/>
                </a:solidFill>
              </a:rPr>
              <a:t>classes prépa, BTS, BUT (Bachelor universitaire de technologie ), formations en soins infirmiers (en IFSI) et autres formations paramédicales, formations en travail social (en EFTS), écoles d’ingénieur, de commerce et de management, Sciences Po/ Instituts d’Etudes </a:t>
            </a:r>
            <a:r>
              <a:rPr lang="fr-FR" sz="1400" dirty="0" smtClean="0">
                <a:solidFill>
                  <a:schemeClr val="accent1"/>
                </a:solidFill>
              </a:rPr>
              <a:t>Politiques, </a:t>
            </a:r>
            <a:r>
              <a:rPr lang="fr-FR" sz="1400" dirty="0">
                <a:solidFill>
                  <a:schemeClr val="accent1"/>
                </a:solidFill>
              </a:rPr>
              <a:t>écoles vétérinaires, formations aux métiers de la culture, du sport</a:t>
            </a:r>
            <a:r>
              <a:rPr lang="fr-FR" sz="1400" dirty="0" smtClean="0">
                <a:solidFill>
                  <a:schemeClr val="accent1"/>
                </a:solidFill>
              </a:rPr>
              <a: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en apprentissage </a:t>
            </a: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buClr>
                <a:schemeClr val="bg2"/>
              </a:buClr>
            </a:pPr>
            <a:r>
              <a:rPr lang="fr-FR" sz="1400" b="1" dirty="0">
                <a:solidFill>
                  <a:schemeClr val="bg1"/>
                </a:solidFill>
                <a:highlight>
                  <a:srgbClr val="0000FF"/>
                </a:highlight>
              </a:rPr>
              <a:t>Des informations  utiles à consulter sur </a:t>
            </a:r>
            <a:r>
              <a:rPr lang="fr-FR" sz="1400" b="1" dirty="0" smtClean="0">
                <a:solidFill>
                  <a:schemeClr val="bg1"/>
                </a:solidFill>
                <a:highlight>
                  <a:srgbClr val="0000FF"/>
                </a:highlight>
              </a:rPr>
              <a:t>chaque </a:t>
            </a:r>
            <a:r>
              <a:rPr lang="fr-FR" sz="1400" b="1" dirty="0">
                <a:solidFill>
                  <a:schemeClr val="bg1"/>
                </a:solidFill>
                <a:highlight>
                  <a:srgbClr val="0000FF"/>
                </a:highlight>
              </a:rPr>
              <a:t>fiche </a:t>
            </a:r>
            <a:r>
              <a:rPr lang="fr-FR" sz="1400" b="1" dirty="0" smtClean="0">
                <a:solidFill>
                  <a:schemeClr val="bg1"/>
                </a:solidFill>
                <a:highlight>
                  <a:srgbClr val="0000FF"/>
                </a:highlight>
              </a:rPr>
              <a:t>formation </a:t>
            </a:r>
            <a:r>
              <a:rPr lang="fr-FR" sz="1400" dirty="0">
                <a:solidFill>
                  <a:schemeClr val="accent1"/>
                </a:solidFill>
              </a:rPr>
              <a:t>:  </a:t>
            </a:r>
            <a:r>
              <a:rPr lang="fr-FR" sz="1400" dirty="0" smtClean="0">
                <a:solidFill>
                  <a:schemeClr val="accent1"/>
                </a:solidFill>
              </a:rPr>
              <a:t>les critères et leur importance, le </a:t>
            </a:r>
            <a:r>
              <a:rPr lang="fr-FR" sz="1400" dirty="0">
                <a:solidFill>
                  <a:schemeClr val="accent1"/>
                </a:solidFill>
              </a:rPr>
              <a:t>statut de l’établissement (</a:t>
            </a:r>
            <a:r>
              <a:rPr lang="fr-FR" sz="1400" dirty="0" smtClean="0">
                <a:solidFill>
                  <a:schemeClr val="accent1"/>
                </a:solidFill>
              </a:rPr>
              <a:t>public/privé), la </a:t>
            </a:r>
            <a:r>
              <a:rPr lang="fr-FR" sz="1400" dirty="0">
                <a:solidFill>
                  <a:schemeClr val="accent1"/>
                </a:solidFill>
              </a:rPr>
              <a:t>nature de la formation (sélective /non </a:t>
            </a:r>
            <a:r>
              <a:rPr lang="fr-FR" sz="1400" dirty="0" smtClean="0">
                <a:solidFill>
                  <a:schemeClr val="accent1"/>
                </a:solidFill>
              </a:rPr>
              <a:t>sélective), les admis dans la formation en N-1, les </a:t>
            </a:r>
            <a:r>
              <a:rPr lang="fr-FR" sz="1400" dirty="0">
                <a:solidFill>
                  <a:schemeClr val="accent1"/>
                </a:solidFill>
              </a:rPr>
              <a:t>frais de </a:t>
            </a:r>
            <a:r>
              <a:rPr lang="fr-FR" sz="1400" dirty="0" smtClean="0">
                <a:solidFill>
                  <a:schemeClr val="accent1"/>
                </a:solidFill>
              </a:rPr>
              <a:t>scolarité, les </a:t>
            </a:r>
            <a:r>
              <a:rPr lang="fr-FR" sz="1400" dirty="0">
                <a:solidFill>
                  <a:schemeClr val="accent1"/>
                </a:solidFill>
              </a:rPr>
              <a:t>débouchés </a:t>
            </a:r>
            <a:r>
              <a:rPr lang="fr-FR" sz="1400" dirty="0" smtClean="0">
                <a:solidFill>
                  <a:schemeClr val="accent1"/>
                </a:solidFill>
              </a:rPr>
              <a:t>professionnels et </a:t>
            </a:r>
            <a:r>
              <a:rPr lang="fr-FR" sz="1400" dirty="0">
                <a:solidFill>
                  <a:schemeClr val="accent1"/>
                </a:solidFill>
              </a:rPr>
              <a:t>possibilités de poursuite </a:t>
            </a:r>
            <a:r>
              <a:rPr lang="fr-FR" sz="1400" dirty="0" smtClean="0">
                <a:solidFill>
                  <a:schemeClr val="accent1"/>
                </a:solidFill>
              </a:rPr>
              <a:t>d’études…</a:t>
            </a: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3" name="Image 12"/>
          <p:cNvPicPr>
            <a:picLocks noChangeAspect="1"/>
          </p:cNvPicPr>
          <p:nvPr/>
        </p:nvPicPr>
        <p:blipFill>
          <a:blip r:embed="rId2"/>
          <a:stretch>
            <a:fillRect/>
          </a:stretch>
        </p:blipFill>
        <p:spPr>
          <a:xfrm>
            <a:off x="4360503" y="1170319"/>
            <a:ext cx="4704791" cy="2088232"/>
          </a:xfrm>
          <a:prstGeom prst="rect">
            <a:avLst/>
          </a:prstGeom>
        </p:spPr>
      </p:pic>
      <p:sp>
        <p:nvSpPr>
          <p:cNvPr id="14" name="ZoneTexte 13"/>
          <p:cNvSpPr txBox="1"/>
          <p:nvPr/>
        </p:nvSpPr>
        <p:spPr>
          <a:xfrm>
            <a:off x="467545" y="3557990"/>
            <a:ext cx="3384376" cy="923330"/>
          </a:xfrm>
          <a:prstGeom prst="rect">
            <a:avLst/>
          </a:prstGeom>
          <a:noFill/>
        </p:spPr>
        <p:txBody>
          <a:bodyPr wrap="square" rtlCol="0">
            <a:spAutoFit/>
          </a:bodyPr>
          <a:lstStyle/>
          <a:p>
            <a:r>
              <a:rPr lang="fr-FR" sz="1500" b="1" dirty="0" smtClean="0">
                <a:solidFill>
                  <a:schemeClr val="bg1"/>
                </a:solidFill>
                <a:highlight>
                  <a:srgbClr val="0000FF"/>
                </a:highlight>
              </a:rPr>
              <a:t>Terminales2022-2023.fr </a:t>
            </a:r>
            <a:r>
              <a:rPr lang="fr-FR" sz="1500" b="1" dirty="0">
                <a:solidFill>
                  <a:schemeClr val="bg1"/>
                </a:solidFill>
                <a:highlight>
                  <a:srgbClr val="0000FF"/>
                </a:highlight>
              </a:rPr>
              <a:t>: </a:t>
            </a:r>
            <a:r>
              <a:rPr lang="fr-FR" sz="1500" dirty="0"/>
              <a:t> </a:t>
            </a:r>
          </a:p>
          <a:p>
            <a:r>
              <a:rPr lang="fr-FR" sz="1300" dirty="0"/>
              <a:t>Retrouvez toutes les informations sélectionnées par l’Onisep sur les filières, les formations, les métiers </a:t>
            </a:r>
          </a:p>
        </p:txBody>
      </p:sp>
      <p:sp>
        <p:nvSpPr>
          <p:cNvPr id="15" name="ZoneTexte 14"/>
          <p:cNvSpPr txBox="1"/>
          <p:nvPr/>
        </p:nvSpPr>
        <p:spPr>
          <a:xfrm flipH="1">
            <a:off x="4283968" y="3557990"/>
            <a:ext cx="3963811" cy="1123384"/>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9" name="Image 8"/>
          <p:cNvPicPr>
            <a:picLocks noChangeAspect="1"/>
          </p:cNvPicPr>
          <p:nvPr/>
        </p:nvPicPr>
        <p:blipFill>
          <a:blip r:embed="rId3"/>
          <a:stretch>
            <a:fillRect/>
          </a:stretch>
        </p:blipFill>
        <p:spPr>
          <a:xfrm>
            <a:off x="295368" y="987574"/>
            <a:ext cx="3728729" cy="2088232"/>
          </a:xfrm>
          <a:prstGeom prst="rect">
            <a:avLst/>
          </a:prstGeom>
        </p:spPr>
      </p:pic>
    </p:spTree>
    <p:extLst>
      <p:ext uri="{BB962C8B-B14F-4D97-AF65-F5344CB8AC3E}">
        <p14:creationId xmlns:p14="http://schemas.microsoft.com/office/powerpoint/2010/main" val="80996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SE RENSEIGNER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Parcoursup.fr  </a:t>
            </a:r>
          </a:p>
        </p:txBody>
      </p:sp>
      <p:sp>
        <p:nvSpPr>
          <p:cNvPr id="2" name="ZoneTexte 1"/>
          <p:cNvSpPr txBox="1"/>
          <p:nvPr/>
        </p:nvSpPr>
        <p:spPr>
          <a:xfrm>
            <a:off x="4932040" y="1519500"/>
            <a:ext cx="3816424"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virtuels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a:t>
            </a: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381600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30/11/2022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3" name="Image 2">
            <a:extLst>
              <a:ext uri="{FF2B5EF4-FFF2-40B4-BE49-F238E27FC236}">
                <a16:creationId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3157</TotalTime>
  <Words>1276</Words>
  <Application>Microsoft Office PowerPoint</Application>
  <PresentationFormat>Affichage à l'écran (16:9)</PresentationFormat>
  <Paragraphs>123</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SE RENSEIGNER</vt:lpstr>
      <vt:lpstr>Présentation PowerPoint</vt:lpstr>
      <vt:lpstr>S’inscrire sur Parcoursup </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cp:lastModifiedBy>
  <cp:revision>118</cp:revision>
  <dcterms:created xsi:type="dcterms:W3CDTF">2020-10-27T08:44:50Z</dcterms:created>
  <dcterms:modified xsi:type="dcterms:W3CDTF">2022-11-30T10:24:30Z</dcterms:modified>
</cp:coreProperties>
</file>